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722" r:id="rId1"/>
  </p:sldMasterIdLst>
  <p:notesMasterIdLst>
    <p:notesMasterId r:id="rId48"/>
  </p:notesMasterIdLst>
  <p:sldIdLst>
    <p:sldId id="257" r:id="rId2"/>
    <p:sldId id="306" r:id="rId3"/>
    <p:sldId id="1142" r:id="rId4"/>
    <p:sldId id="259" r:id="rId5"/>
    <p:sldId id="258" r:id="rId6"/>
    <p:sldId id="1146" r:id="rId7"/>
    <p:sldId id="605" r:id="rId8"/>
    <p:sldId id="606" r:id="rId9"/>
    <p:sldId id="1111" r:id="rId10"/>
    <p:sldId id="268" r:id="rId11"/>
    <p:sldId id="1129" r:id="rId12"/>
    <p:sldId id="261" r:id="rId13"/>
    <p:sldId id="1143" r:id="rId14"/>
    <p:sldId id="1130" r:id="rId15"/>
    <p:sldId id="1132" r:id="rId16"/>
    <p:sldId id="1134" r:id="rId17"/>
    <p:sldId id="1135" r:id="rId18"/>
    <p:sldId id="1120" r:id="rId19"/>
    <p:sldId id="1115" r:id="rId20"/>
    <p:sldId id="1144" r:id="rId21"/>
    <p:sldId id="1112" r:id="rId22"/>
    <p:sldId id="1136" r:id="rId23"/>
    <p:sldId id="1114" r:id="rId24"/>
    <p:sldId id="1137" r:id="rId25"/>
    <p:sldId id="281" r:id="rId26"/>
    <p:sldId id="1152" r:id="rId27"/>
    <p:sldId id="1150" r:id="rId28"/>
    <p:sldId id="1151" r:id="rId29"/>
    <p:sldId id="1127" r:id="rId30"/>
    <p:sldId id="1122" r:id="rId31"/>
    <p:sldId id="1117" r:id="rId32"/>
    <p:sldId id="1149" r:id="rId33"/>
    <p:sldId id="1128" r:id="rId34"/>
    <p:sldId id="1124" r:id="rId35"/>
    <p:sldId id="1123" r:id="rId36"/>
    <p:sldId id="1121" r:id="rId37"/>
    <p:sldId id="304" r:id="rId38"/>
    <p:sldId id="1116" r:id="rId39"/>
    <p:sldId id="1148" r:id="rId40"/>
    <p:sldId id="1131" r:id="rId41"/>
    <p:sldId id="1133" r:id="rId42"/>
    <p:sldId id="1125" r:id="rId43"/>
    <p:sldId id="1126" r:id="rId44"/>
    <p:sldId id="1140" r:id="rId45"/>
    <p:sldId id="1138" r:id="rId46"/>
    <p:sldId id="1141" r:id="rId47"/>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C898"/>
    <a:srgbClr val="FEE6D1"/>
    <a:srgbClr val="DFDBE8"/>
    <a:srgbClr val="D3E0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9AF419-48C1-4C0D-9327-28E128970F89}" v="36" dt="2021-10-08T17:28:08.382"/>
  </p1510:revLst>
</p1510:revInfo>
</file>

<file path=ppt/tableStyles.xml><?xml version="1.0" encoding="utf-8"?>
<a:tblStyleLst xmlns:a="http://schemas.openxmlformats.org/drawingml/2006/main" def="{057D0ECA-D03C-4209-897E-0C960F9819F7}">
  <a:tblStyle styleId="{057D0ECA-D03C-4209-897E-0C960F9819F7}" styleName="Table_0"/>
  <a:tblStyle styleId="{B48FC9B3-1507-47F3-9358-729062BF743C}" styleName="Table_1">
    <a:wholeTbl>
      <a:tcTxStyle b="off" i="off">
        <a:font>
          <a:latin typeface="Calibri"/>
          <a:ea typeface="Calibri"/>
          <a:cs typeface="Calibri"/>
        </a:font>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8ECF4"/>
          </a:solidFill>
        </a:fill>
      </a:tcStyle>
    </a:wholeTbl>
    <a:band1H>
      <a:tcStyle>
        <a:tcBdr/>
        <a:fill>
          <a:solidFill>
            <a:srgbClr val="CFD7E7"/>
          </a:solidFill>
        </a:fill>
      </a:tcStyle>
    </a:band1H>
    <a:band1V>
      <a:tcStyle>
        <a:tcBdr/>
        <a:fill>
          <a:solidFill>
            <a:srgbClr val="CFD7E7"/>
          </a:solidFill>
        </a:fill>
      </a:tcStyle>
    </a:band1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i="off">
        <a:font>
          <a:latin typeface="Calibri"/>
          <a:ea typeface="Calibri"/>
          <a:cs typeface="Calibri"/>
        </a:font>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950"/>
    <p:restoredTop sz="78907"/>
  </p:normalViewPr>
  <p:slideViewPr>
    <p:cSldViewPr snapToGrid="0" snapToObjects="1">
      <p:cViewPr varScale="1">
        <p:scale>
          <a:sx n="93" d="100"/>
          <a:sy n="93" d="100"/>
        </p:scale>
        <p:origin x="1784" y="208"/>
      </p:cViewPr>
      <p:guideLst/>
    </p:cSldViewPr>
  </p:slideViewPr>
  <p:notesTextViewPr>
    <p:cViewPr>
      <p:scale>
        <a:sx n="1" d="1"/>
        <a:sy n="1" d="1"/>
      </p:scale>
      <p:origin x="0" y="0"/>
    </p:cViewPr>
  </p:notesTextViewPr>
  <p:sorterViewPr>
    <p:cViewPr varScale="1">
      <p:scale>
        <a:sx n="134" d="100"/>
        <a:sy n="134"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son Callahan" userId="AWO1ik78/Z2OOdssN001g0HaZ4kMnDh+2QjI4hdnFtY=" providerId="None" clId="Web-{A39AF419-48C1-4C0D-9327-28E128970F89}"/>
    <pc:docChg chg="addSld delSld modSld addMainMaster">
      <pc:chgData name="Alison Callahan" userId="AWO1ik78/Z2OOdssN001g0HaZ4kMnDh+2QjI4hdnFtY=" providerId="None" clId="Web-{A39AF419-48C1-4C0D-9327-28E128970F89}" dt="2021-10-08T17:28:08.382" v="30" actId="20577"/>
      <pc:docMkLst>
        <pc:docMk/>
      </pc:docMkLst>
      <pc:sldChg chg="addSp delSp modSp">
        <pc:chgData name="Alison Callahan" userId="AWO1ik78/Z2OOdssN001g0HaZ4kMnDh+2QjI4hdnFtY=" providerId="None" clId="Web-{A39AF419-48C1-4C0D-9327-28E128970F89}" dt="2021-10-08T17:17:51.836" v="3"/>
        <pc:sldMkLst>
          <pc:docMk/>
          <pc:sldMk cId="2621220750" sldId="257"/>
        </pc:sldMkLst>
        <pc:spChg chg="add del mod">
          <ac:chgData name="Alison Callahan" userId="AWO1ik78/Z2OOdssN001g0HaZ4kMnDh+2QjI4hdnFtY=" providerId="None" clId="Web-{A39AF419-48C1-4C0D-9327-28E128970F89}" dt="2021-10-08T17:17:51.836" v="3"/>
          <ac:spMkLst>
            <pc:docMk/>
            <pc:sldMk cId="2621220750" sldId="257"/>
            <ac:spMk id="2" creationId="{C221E61D-B03B-4C8C-90F6-72A760EA0BB8}"/>
          </ac:spMkLst>
        </pc:spChg>
      </pc:sldChg>
      <pc:sldChg chg="del">
        <pc:chgData name="Alison Callahan" userId="AWO1ik78/Z2OOdssN001g0HaZ4kMnDh+2QjI4hdnFtY=" providerId="None" clId="Web-{A39AF419-48C1-4C0D-9327-28E128970F89}" dt="2021-10-08T17:18:48.228" v="7"/>
        <pc:sldMkLst>
          <pc:docMk/>
          <pc:sldMk cId="1962462985" sldId="1051"/>
        </pc:sldMkLst>
      </pc:sldChg>
      <pc:sldChg chg="modSp">
        <pc:chgData name="Alison Callahan" userId="AWO1ik78/Z2OOdssN001g0HaZ4kMnDh+2QjI4hdnFtY=" providerId="None" clId="Web-{A39AF419-48C1-4C0D-9327-28E128970F89}" dt="2021-10-08T17:28:08.382" v="30" actId="20577"/>
        <pc:sldMkLst>
          <pc:docMk/>
          <pc:sldMk cId="715277228" sldId="1116"/>
        </pc:sldMkLst>
        <pc:spChg chg="mod">
          <ac:chgData name="Alison Callahan" userId="AWO1ik78/Z2OOdssN001g0HaZ4kMnDh+2QjI4hdnFtY=" providerId="None" clId="Web-{A39AF419-48C1-4C0D-9327-28E128970F89}" dt="2021-10-08T17:28:08.382" v="30" actId="20577"/>
          <ac:spMkLst>
            <pc:docMk/>
            <pc:sldMk cId="715277228" sldId="1116"/>
            <ac:spMk id="3" creationId="{190FD875-EB00-3241-9742-62582BB44D12}"/>
          </ac:spMkLst>
        </pc:spChg>
      </pc:sldChg>
      <pc:sldChg chg="modSp">
        <pc:chgData name="Alison Callahan" userId="AWO1ik78/Z2OOdssN001g0HaZ4kMnDh+2QjI4hdnFtY=" providerId="None" clId="Web-{A39AF419-48C1-4C0D-9327-28E128970F89}" dt="2021-10-08T17:20:27.011" v="8" actId="20577"/>
        <pc:sldMkLst>
          <pc:docMk/>
          <pc:sldMk cId="339709250" sldId="1134"/>
        </pc:sldMkLst>
        <pc:spChg chg="mod">
          <ac:chgData name="Alison Callahan" userId="AWO1ik78/Z2OOdssN001g0HaZ4kMnDh+2QjI4hdnFtY=" providerId="None" clId="Web-{A39AF419-48C1-4C0D-9327-28E128970F89}" dt="2021-10-08T17:20:27.011" v="8" actId="20577"/>
          <ac:spMkLst>
            <pc:docMk/>
            <pc:sldMk cId="339709250" sldId="1134"/>
            <ac:spMk id="3" creationId="{93C2AE88-16C3-F443-8F14-05F3F8E7DA4D}"/>
          </ac:spMkLst>
        </pc:spChg>
      </pc:sldChg>
      <pc:sldChg chg="modSp add">
        <pc:chgData name="Alison Callahan" userId="AWO1ik78/Z2OOdssN001g0HaZ4kMnDh+2QjI4hdnFtY=" providerId="None" clId="Web-{A39AF419-48C1-4C0D-9327-28E128970F89}" dt="2021-10-08T17:18:43.556" v="6" actId="20577"/>
        <pc:sldMkLst>
          <pc:docMk/>
          <pc:sldMk cId="4065245299" sldId="1147"/>
        </pc:sldMkLst>
        <pc:spChg chg="mod">
          <ac:chgData name="Alison Callahan" userId="AWO1ik78/Z2OOdssN001g0HaZ4kMnDh+2QjI4hdnFtY=" providerId="None" clId="Web-{A39AF419-48C1-4C0D-9327-28E128970F89}" dt="2021-10-08T17:18:43.556" v="6" actId="20577"/>
          <ac:spMkLst>
            <pc:docMk/>
            <pc:sldMk cId="4065245299" sldId="1147"/>
            <ac:spMk id="6" creationId="{0C25EE72-5897-F545-9FC3-9772A5A920B6}"/>
          </ac:spMkLst>
        </pc:spChg>
      </pc:sldChg>
      <pc:sldMasterChg chg="add addSldLayout">
        <pc:chgData name="Alison Callahan" userId="AWO1ik78/Z2OOdssN001g0HaZ4kMnDh+2QjI4hdnFtY=" providerId="None" clId="Web-{A39AF419-48C1-4C0D-9327-28E128970F89}" dt="2021-10-08T17:18:37.493" v="4"/>
        <pc:sldMasterMkLst>
          <pc:docMk/>
          <pc:sldMasterMk cId="0" sldId="2147483740"/>
        </pc:sldMasterMkLst>
        <pc:sldLayoutChg chg="add">
          <pc:chgData name="Alison Callahan" userId="AWO1ik78/Z2OOdssN001g0HaZ4kMnDh+2QjI4hdnFtY=" providerId="None" clId="Web-{A39AF419-48C1-4C0D-9327-28E128970F89}" dt="2021-10-08T17:18:37.493" v="4"/>
          <pc:sldLayoutMkLst>
            <pc:docMk/>
            <pc:sldMasterMk cId="0" sldId="2147483740"/>
            <pc:sldLayoutMk cId="0" sldId="2147483661"/>
          </pc:sldLayoutMkLst>
        </pc:sldLayoutChg>
        <pc:sldLayoutChg chg="add">
          <pc:chgData name="Alison Callahan" userId="AWO1ik78/Z2OOdssN001g0HaZ4kMnDh+2QjI4hdnFtY=" providerId="None" clId="Web-{A39AF419-48C1-4C0D-9327-28E128970F89}" dt="2021-10-08T17:18:37.493" v="4"/>
          <pc:sldLayoutMkLst>
            <pc:docMk/>
            <pc:sldMasterMk cId="0" sldId="2147483740"/>
            <pc:sldLayoutMk cId="0" sldId="2147483662"/>
          </pc:sldLayoutMkLst>
        </pc:sldLayoutChg>
        <pc:sldLayoutChg chg="add">
          <pc:chgData name="Alison Callahan" userId="AWO1ik78/Z2OOdssN001g0HaZ4kMnDh+2QjI4hdnFtY=" providerId="None" clId="Web-{A39AF419-48C1-4C0D-9327-28E128970F89}" dt="2021-10-08T17:18:37.493" v="4"/>
          <pc:sldLayoutMkLst>
            <pc:docMk/>
            <pc:sldMasterMk cId="0" sldId="2147483740"/>
            <pc:sldLayoutMk cId="0" sldId="2147483663"/>
          </pc:sldLayoutMkLst>
        </pc:sldLayoutChg>
        <pc:sldLayoutChg chg="add">
          <pc:chgData name="Alison Callahan" userId="AWO1ik78/Z2OOdssN001g0HaZ4kMnDh+2QjI4hdnFtY=" providerId="None" clId="Web-{A39AF419-48C1-4C0D-9327-28E128970F89}" dt="2021-10-08T17:18:37.493" v="4"/>
          <pc:sldLayoutMkLst>
            <pc:docMk/>
            <pc:sldMasterMk cId="0" sldId="2147483740"/>
            <pc:sldLayoutMk cId="0" sldId="2147483666"/>
          </pc:sldLayoutMkLst>
        </pc:sldLayoutChg>
        <pc:sldLayoutChg chg="add">
          <pc:chgData name="Alison Callahan" userId="AWO1ik78/Z2OOdssN001g0HaZ4kMnDh+2QjI4hdnFtY=" providerId="None" clId="Web-{A39AF419-48C1-4C0D-9327-28E128970F89}" dt="2021-10-08T17:18:37.493" v="4"/>
          <pc:sldLayoutMkLst>
            <pc:docMk/>
            <pc:sldMasterMk cId="0" sldId="2147483740"/>
            <pc:sldLayoutMk cId="0" sldId="2147483667"/>
          </pc:sldLayoutMkLst>
        </pc:sldLayoutChg>
        <pc:sldLayoutChg chg="add">
          <pc:chgData name="Alison Callahan" userId="AWO1ik78/Z2OOdssN001g0HaZ4kMnDh+2QjI4hdnFtY=" providerId="None" clId="Web-{A39AF419-48C1-4C0D-9327-28E128970F89}" dt="2021-10-08T17:18:37.493" v="4"/>
          <pc:sldLayoutMkLst>
            <pc:docMk/>
            <pc:sldMasterMk cId="0" sldId="2147483740"/>
            <pc:sldLayoutMk cId="0" sldId="2147483668"/>
          </pc:sldLayoutMkLst>
        </pc:sldLayoutChg>
        <pc:sldLayoutChg chg="add">
          <pc:chgData name="Alison Callahan" userId="AWO1ik78/Z2OOdssN001g0HaZ4kMnDh+2QjI4hdnFtY=" providerId="None" clId="Web-{A39AF419-48C1-4C0D-9327-28E128970F89}" dt="2021-10-08T17:18:37.493" v="4"/>
          <pc:sldLayoutMkLst>
            <pc:docMk/>
            <pc:sldMasterMk cId="0" sldId="2147483740"/>
            <pc:sldLayoutMk cId="0" sldId="2147483669"/>
          </pc:sldLayoutMkLst>
        </pc:sldLayoutChg>
        <pc:sldLayoutChg chg="add">
          <pc:chgData name="Alison Callahan" userId="AWO1ik78/Z2OOdssN001g0HaZ4kMnDh+2QjI4hdnFtY=" providerId="None" clId="Web-{A39AF419-48C1-4C0D-9327-28E128970F89}" dt="2021-10-08T17:18:37.493" v="4"/>
          <pc:sldLayoutMkLst>
            <pc:docMk/>
            <pc:sldMasterMk cId="0" sldId="2147483740"/>
            <pc:sldLayoutMk cId="1341559188" sldId="2147483741"/>
          </pc:sldLayoutMkLst>
        </pc:sldLayoutChg>
        <pc:sldLayoutChg chg="add">
          <pc:chgData name="Alison Callahan" userId="AWO1ik78/Z2OOdssN001g0HaZ4kMnDh+2QjI4hdnFtY=" providerId="None" clId="Web-{A39AF419-48C1-4C0D-9327-28E128970F89}" dt="2021-10-08T17:18:37.493" v="4"/>
          <pc:sldLayoutMkLst>
            <pc:docMk/>
            <pc:sldMasterMk cId="0" sldId="2147483740"/>
            <pc:sldLayoutMk cId="651788022" sldId="2147483868"/>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309"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2408335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Shape 45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52" name="Shape 452"/>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Font typeface="Calibri"/>
              <a:buNone/>
            </a:pPr>
            <a:endParaRPr dirty="0"/>
          </a:p>
        </p:txBody>
      </p:sp>
      <p:sp>
        <p:nvSpPr>
          <p:cNvPr id="453" name="Shape 453"/>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 sz="1200" b="0" i="0" u="none" strike="noStrike" cap="none">
                <a:solidFill>
                  <a:schemeClr val="dk1"/>
                </a:solidFill>
                <a:latin typeface="Calibri"/>
                <a:ea typeface="Calibri"/>
                <a:cs typeface="Calibri"/>
                <a:sym typeface="Calibri"/>
              </a:rPr>
              <a:t>1</a:t>
            </a:fld>
            <a:endParaRPr lang="e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726293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5d9fe4d96d_0_10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5d9fe4d96d_0_10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lang="en-US" b="0" dirty="0">
              <a:effectLst/>
            </a:endParaRPr>
          </a:p>
        </p:txBody>
      </p:sp>
      <p:sp>
        <p:nvSpPr>
          <p:cNvPr id="159" name="Google Shape;159;g5d9fe4d96d_0_10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extLst>
      <p:ext uri="{BB962C8B-B14F-4D97-AF65-F5344CB8AC3E}">
        <p14:creationId xmlns:p14="http://schemas.microsoft.com/office/powerpoint/2010/main" val="293822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974195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5d9fe4d96d_0_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5d9fe4d96d_0_3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dirty="0"/>
          </a:p>
        </p:txBody>
      </p:sp>
      <p:sp>
        <p:nvSpPr>
          <p:cNvPr id="96" name="Google Shape;96;g5d9fe4d96d_0_3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extLst>
      <p:ext uri="{BB962C8B-B14F-4D97-AF65-F5344CB8AC3E}">
        <p14:creationId xmlns:p14="http://schemas.microsoft.com/office/powerpoint/2010/main" val="9582580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1:50</a:t>
            </a:r>
          </a:p>
        </p:txBody>
      </p:sp>
    </p:spTree>
    <p:extLst>
      <p:ext uri="{BB962C8B-B14F-4D97-AF65-F5344CB8AC3E}">
        <p14:creationId xmlns:p14="http://schemas.microsoft.com/office/powerpoint/2010/main" val="31209096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307232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335815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Records in the corresponding drug era mark start and end of drug exposures</a:t>
            </a:r>
          </a:p>
          <a:p>
            <a:endParaRPr lang="en-US" dirty="0"/>
          </a:p>
        </p:txBody>
      </p:sp>
    </p:spTree>
    <p:extLst>
      <p:ext uri="{BB962C8B-B14F-4D97-AF65-F5344CB8AC3E}">
        <p14:creationId xmlns:p14="http://schemas.microsoft.com/office/powerpoint/2010/main" val="1296069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929855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035982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Allocate 10 minutes for this; 2-3 minutes for a 2-3 people to share thoughts</a:t>
            </a:r>
          </a:p>
          <a:p>
            <a:endParaRPr lang="en-US" dirty="0"/>
          </a:p>
          <a:p>
            <a:r>
              <a:rPr lang="en-US" dirty="0"/>
              <a:t>2:00-2:12</a:t>
            </a:r>
          </a:p>
        </p:txBody>
      </p:sp>
    </p:spTree>
    <p:extLst>
      <p:ext uri="{BB962C8B-B14F-4D97-AF65-F5344CB8AC3E}">
        <p14:creationId xmlns:p14="http://schemas.microsoft.com/office/powerpoint/2010/main" val="1623467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705033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2:12</a:t>
            </a:r>
          </a:p>
        </p:txBody>
      </p:sp>
    </p:spTree>
    <p:extLst>
      <p:ext uri="{BB962C8B-B14F-4D97-AF65-F5344CB8AC3E}">
        <p14:creationId xmlns:p14="http://schemas.microsoft.com/office/powerpoint/2010/main" val="21459544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656682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522284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0" i="0" dirty="0">
                <a:solidFill>
                  <a:srgbClr val="333333"/>
                </a:solidFill>
                <a:effectLst/>
                <a:latin typeface="Helvetica Neue" panose="02000503000000020004" pitchFamily="2" charset="0"/>
              </a:rPr>
              <a:t>https://</a:t>
            </a:r>
            <a:r>
              <a:rPr lang="en-US" b="0" i="0" dirty="0" err="1">
                <a:solidFill>
                  <a:srgbClr val="333333"/>
                </a:solidFill>
                <a:effectLst/>
                <a:latin typeface="Helvetica Neue" panose="02000503000000020004" pitchFamily="2" charset="0"/>
              </a:rPr>
              <a:t>ohdsi.github.io</a:t>
            </a:r>
            <a:r>
              <a:rPr lang="en-US" b="0" i="0" dirty="0">
                <a:solidFill>
                  <a:srgbClr val="333333"/>
                </a:solidFill>
                <a:effectLst/>
                <a:latin typeface="Helvetica Neue" panose="02000503000000020004" pitchFamily="2" charset="0"/>
              </a:rPr>
              <a:t>/</a:t>
            </a:r>
            <a:r>
              <a:rPr lang="en-US" b="0" i="0" dirty="0" err="1">
                <a:solidFill>
                  <a:srgbClr val="333333"/>
                </a:solidFill>
                <a:effectLst/>
                <a:latin typeface="Helvetica Neue" panose="02000503000000020004" pitchFamily="2" charset="0"/>
              </a:rPr>
              <a:t>TheBookOfOhdsi</a:t>
            </a:r>
            <a:r>
              <a:rPr lang="en-US" b="0" i="0" dirty="0">
                <a:solidFill>
                  <a:srgbClr val="333333"/>
                </a:solidFill>
                <a:effectLst/>
                <a:latin typeface="Helvetica Neue" panose="02000503000000020004" pitchFamily="2" charset="0"/>
              </a:rPr>
              <a:t>/</a:t>
            </a:r>
            <a:r>
              <a:rPr lang="en-US" b="0" i="0" dirty="0" err="1">
                <a:solidFill>
                  <a:srgbClr val="333333"/>
                </a:solidFill>
                <a:effectLst/>
                <a:latin typeface="Helvetica Neue" panose="02000503000000020004" pitchFamily="2" charset="0"/>
              </a:rPr>
              <a:t>StandardizedVocabularies.html</a:t>
            </a:r>
            <a:endParaRPr lang="en-US" b="0" i="0" dirty="0">
              <a:solidFill>
                <a:srgbClr val="333333"/>
              </a:solidFill>
              <a:effectLst/>
              <a:latin typeface="Helvetica Neue" panose="02000503000000020004" pitchFamily="2" charset="0"/>
            </a:endParaRPr>
          </a:p>
          <a:p>
            <a:endParaRPr lang="en-US" b="0" i="0" dirty="0">
              <a:solidFill>
                <a:srgbClr val="333333"/>
              </a:solidFill>
              <a:effectLst/>
              <a:latin typeface="Helvetica Neue" panose="02000503000000020004" pitchFamily="2" charset="0"/>
            </a:endParaRPr>
          </a:p>
          <a:p>
            <a:r>
              <a:rPr lang="en-US" b="0" i="0" dirty="0">
                <a:solidFill>
                  <a:srgbClr val="333333"/>
                </a:solidFill>
                <a:effectLst/>
                <a:latin typeface="Helvetica Neue" panose="02000503000000020004" pitchFamily="2" charset="0"/>
              </a:rPr>
              <a:t>One concept representing the meaning of each clinical event is designated the Standard. For example, MESH code D001281, CIEL code 148203, SNOMED code 49436004, ICD9CM code 427.31 and Read code G573000 all define “Atrial fibrillation” in the condition domain, but only the SNOMED concept is Standard and represents the condition in the data. The others are designated non-standard or source concepts and mapped to the Standard ones. Standard Concepts are indicated through an “S” in the STANDARD_CONCEPT field. And only these Standard Concepts are used to record data in the CDM fields ”[DOMAIN]_CONCEPT_ID".</a:t>
            </a:r>
            <a:endParaRPr lang="en-US" dirty="0"/>
          </a:p>
        </p:txBody>
      </p:sp>
    </p:spTree>
    <p:extLst>
      <p:ext uri="{BB962C8B-B14F-4D97-AF65-F5344CB8AC3E}">
        <p14:creationId xmlns:p14="http://schemas.microsoft.com/office/powerpoint/2010/main" val="33100288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4588290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 name="Google Shape;315;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 name="Google Shape;315;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56667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 name="Google Shape;315;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186802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15" name="Google Shape;315;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89403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Ask to share answers.</a:t>
            </a:r>
          </a:p>
          <a:p>
            <a:endParaRPr lang="en-US" dirty="0"/>
          </a:p>
          <a:p>
            <a:r>
              <a:rPr lang="en-US" dirty="0"/>
              <a:t>2:27-2:35</a:t>
            </a:r>
          </a:p>
        </p:txBody>
      </p:sp>
    </p:spTree>
    <p:extLst>
      <p:ext uri="{BB962C8B-B14F-4D97-AF65-F5344CB8AC3E}">
        <p14:creationId xmlns:p14="http://schemas.microsoft.com/office/powerpoint/2010/main" val="288815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1:35</a:t>
            </a:r>
          </a:p>
        </p:txBody>
      </p:sp>
    </p:spTree>
    <p:extLst>
      <p:ext uri="{BB962C8B-B14F-4D97-AF65-F5344CB8AC3E}">
        <p14:creationId xmlns:p14="http://schemas.microsoft.com/office/powerpoint/2010/main" val="39059367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2:35</a:t>
            </a:r>
          </a:p>
        </p:txBody>
      </p:sp>
    </p:spTree>
    <p:extLst>
      <p:ext uri="{BB962C8B-B14F-4D97-AF65-F5344CB8AC3E}">
        <p14:creationId xmlns:p14="http://schemas.microsoft.com/office/powerpoint/2010/main" val="20121975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Automated data quality checking</a:t>
            </a:r>
          </a:p>
          <a:p>
            <a:r>
              <a:rPr lang="en-US" dirty="0"/>
              <a:t>Built-in vocabulary merging</a:t>
            </a:r>
          </a:p>
          <a:p>
            <a:endParaRPr lang="en-US" dirty="0"/>
          </a:p>
        </p:txBody>
      </p:sp>
    </p:spTree>
    <p:extLst>
      <p:ext uri="{BB962C8B-B14F-4D97-AF65-F5344CB8AC3E}">
        <p14:creationId xmlns:p14="http://schemas.microsoft.com/office/powerpoint/2010/main" val="258929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Context: Lab alumnus who is now UCLA faculty asked this question using VHA data, wanted to know what the answer would be using claims data.</a:t>
            </a:r>
          </a:p>
          <a:p>
            <a:endParaRPr lang="en-US" dirty="0"/>
          </a:p>
        </p:txBody>
      </p:sp>
    </p:spTree>
    <p:extLst>
      <p:ext uri="{BB962C8B-B14F-4D97-AF65-F5344CB8AC3E}">
        <p14:creationId xmlns:p14="http://schemas.microsoft.com/office/powerpoint/2010/main" val="26271780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282 collaborators at study a thon!</a:t>
            </a:r>
          </a:p>
        </p:txBody>
      </p:sp>
    </p:spTree>
    <p:extLst>
      <p:ext uri="{BB962C8B-B14F-4D97-AF65-F5344CB8AC3E}">
        <p14:creationId xmlns:p14="http://schemas.microsoft.com/office/powerpoint/2010/main" val="15741802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3368331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941551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80455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BAF709B-E2BC-554E-821F-EBCE896FD72A}" type="slidenum">
              <a:rPr lang="en-US" smtClean="0"/>
              <a:t>37</a:t>
            </a:fld>
            <a:endParaRPr lang="en-US"/>
          </a:p>
        </p:txBody>
      </p:sp>
    </p:spTree>
    <p:extLst>
      <p:ext uri="{BB962C8B-B14F-4D97-AF65-F5344CB8AC3E}">
        <p14:creationId xmlns:p14="http://schemas.microsoft.com/office/powerpoint/2010/main" val="35358547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6575211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50109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5d9fe4d96d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5d9fe4d96d_0_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dirty="0"/>
          </a:p>
        </p:txBody>
      </p:sp>
      <p:sp>
        <p:nvSpPr>
          <p:cNvPr id="72" name="Google Shape;72;g5d9fe4d96d_0_16: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extLst>
      <p:ext uri="{BB962C8B-B14F-4D97-AF65-F5344CB8AC3E}">
        <p14:creationId xmlns:p14="http://schemas.microsoft.com/office/powerpoint/2010/main" val="15060517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556385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1421788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OMOP CDM also includes derived tables, which contain records that are </a:t>
            </a:r>
            <a:r>
              <a:rPr lang="en-US" i="1" dirty="0"/>
              <a:t>created</a:t>
            </a:r>
            <a:r>
              <a:rPr lang="en-US" dirty="0"/>
              <a:t> at ETL time based on the content of other tables. An example of this is the DRUG </a:t>
            </a:r>
            <a:r>
              <a:rPr lang="en-US"/>
              <a:t>ERA table.</a:t>
            </a:r>
            <a:endParaRPr lang="en-US" dirty="0"/>
          </a:p>
        </p:txBody>
      </p:sp>
    </p:spTree>
    <p:extLst>
      <p:ext uri="{BB962C8B-B14F-4D97-AF65-F5344CB8AC3E}">
        <p14:creationId xmlns:p14="http://schemas.microsoft.com/office/powerpoint/2010/main" val="299588976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3492219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3311307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17341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340516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5d9fe4d96d_0_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5d9fe4d96d_0_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dirty="0"/>
          </a:p>
        </p:txBody>
      </p:sp>
      <p:sp>
        <p:nvSpPr>
          <p:cNvPr id="62" name="Google Shape;62;g5d9fe4d96d_0_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extLst>
      <p:ext uri="{BB962C8B-B14F-4D97-AF65-F5344CB8AC3E}">
        <p14:creationId xmlns:p14="http://schemas.microsoft.com/office/powerpoint/2010/main" val="3959350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5d9fe4d96d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5d9fe4d96d_0_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dirty="0"/>
          </a:p>
        </p:txBody>
      </p:sp>
      <p:sp>
        <p:nvSpPr>
          <p:cNvPr id="72" name="Google Shape;72;g5d9fe4d96d_0_16: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extLst>
      <p:ext uri="{BB962C8B-B14F-4D97-AF65-F5344CB8AC3E}">
        <p14:creationId xmlns:p14="http://schemas.microsoft.com/office/powerpoint/2010/main" val="5873629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https://</a:t>
            </a:r>
            <a:r>
              <a:rPr lang="en-US" dirty="0" err="1"/>
              <a:t>www.med.upenn.edu</a:t>
            </a:r>
            <a:r>
              <a:rPr lang="en-US" dirty="0"/>
              <a:t>/</a:t>
            </a:r>
            <a:r>
              <a:rPr lang="en-US" dirty="0" err="1"/>
              <a:t>dac</a:t>
            </a:r>
            <a:r>
              <a:rPr lang="en-US" dirty="0"/>
              <a:t>/</a:t>
            </a:r>
            <a:r>
              <a:rPr lang="en-US" dirty="0" err="1"/>
              <a:t>penn</a:t>
            </a:r>
            <a:r>
              <a:rPr lang="en-US" dirty="0"/>
              <a:t>-data-store-</a:t>
            </a:r>
            <a:r>
              <a:rPr lang="en-US" dirty="0" err="1"/>
              <a:t>warehouse.html</a:t>
            </a:r>
            <a:endParaRPr lang="en-US" dirty="0"/>
          </a:p>
        </p:txBody>
      </p:sp>
    </p:spTree>
    <p:extLst>
      <p:ext uri="{BB962C8B-B14F-4D97-AF65-F5344CB8AC3E}">
        <p14:creationId xmlns:p14="http://schemas.microsoft.com/office/powerpoint/2010/main" val="26997748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a:t>PCORNet</a:t>
            </a:r>
            <a:r>
              <a:rPr lang="en-US" dirty="0"/>
              <a:t> – Patient Centered Outcomes Research Network</a:t>
            </a:r>
          </a:p>
          <a:p>
            <a:r>
              <a:rPr lang="en-US" dirty="0"/>
              <a:t>I2b2 – Informatics for Integrating Biology &amp; the Bedside</a:t>
            </a:r>
          </a:p>
          <a:p>
            <a:r>
              <a:rPr lang="en-US" dirty="0"/>
              <a:t>MIMIC - </a:t>
            </a:r>
            <a:r>
              <a:rPr lang="en-US" b="0" i="0" dirty="0">
                <a:solidFill>
                  <a:srgbClr val="202124"/>
                </a:solidFill>
                <a:effectLst/>
                <a:latin typeface="Roboto" panose="020F0502020204030204" pitchFamily="34" charset="0"/>
              </a:rPr>
              <a:t>Medical Information Mart for Intensive Care</a:t>
            </a:r>
            <a:endParaRPr lang="en-US" dirty="0"/>
          </a:p>
          <a:p>
            <a:endParaRPr lang="en-US" dirty="0"/>
          </a:p>
        </p:txBody>
      </p:sp>
    </p:spTree>
    <p:extLst>
      <p:ext uri="{BB962C8B-B14F-4D97-AF65-F5344CB8AC3E}">
        <p14:creationId xmlns:p14="http://schemas.microsoft.com/office/powerpoint/2010/main" val="16643577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rtl="0"/>
            <a:r>
              <a:rPr lang="en-US" sz="1100" b="1" i="0" u="none" strike="noStrike" kern="1200" dirty="0">
                <a:solidFill>
                  <a:schemeClr val="tx1"/>
                </a:solidFill>
                <a:effectLst/>
                <a:latin typeface="+mn-lt"/>
                <a:ea typeface="+mn-ea"/>
                <a:cs typeface="+mn-cs"/>
              </a:rPr>
              <a:t>OHDSI Mission</a:t>
            </a:r>
            <a:endParaRPr lang="en-US" b="0" dirty="0">
              <a:effectLst/>
            </a:endParaRPr>
          </a:p>
          <a:p>
            <a:pPr rtl="0"/>
            <a:r>
              <a:rPr lang="en-US" sz="1100" b="0" i="0" u="none" strike="noStrike" kern="1200" dirty="0">
                <a:solidFill>
                  <a:schemeClr val="tx1"/>
                </a:solidFill>
                <a:effectLst/>
                <a:latin typeface="+mn-lt"/>
                <a:ea typeface="+mn-ea"/>
                <a:cs typeface="+mn-cs"/>
              </a:rPr>
              <a:t>To improve health by empowering a community to collaboratively generate the evidence that promotes better health decisions and better care.</a:t>
            </a:r>
            <a:endParaRPr lang="en-US" b="0" dirty="0">
              <a:effectLst/>
            </a:endParaRPr>
          </a:p>
          <a:p>
            <a:pPr rtl="0"/>
            <a:br>
              <a:rPr lang="en-US" b="0" dirty="0">
                <a:effectLst/>
              </a:rPr>
            </a:br>
            <a:r>
              <a:rPr lang="en-US" sz="1100" b="1" i="0" u="none" strike="noStrike" kern="1200" dirty="0">
                <a:solidFill>
                  <a:schemeClr val="tx1"/>
                </a:solidFill>
                <a:effectLst/>
                <a:latin typeface="+mn-lt"/>
                <a:ea typeface="+mn-ea"/>
                <a:cs typeface="+mn-cs"/>
              </a:rPr>
              <a:t>OHDSI Vision</a:t>
            </a:r>
            <a:endParaRPr lang="en-US" b="0" dirty="0">
              <a:effectLst/>
            </a:endParaRPr>
          </a:p>
          <a:p>
            <a:pPr rtl="0"/>
            <a:r>
              <a:rPr lang="en-US" sz="1100" b="0" i="0" u="none" strike="noStrike" kern="1200" dirty="0">
                <a:solidFill>
                  <a:schemeClr val="tx1"/>
                </a:solidFill>
                <a:effectLst/>
                <a:latin typeface="+mn-lt"/>
                <a:ea typeface="+mn-ea"/>
                <a:cs typeface="+mn-cs"/>
              </a:rPr>
              <a:t>A world in which observational research produces a comprehensive understanding of health and disease.</a:t>
            </a:r>
          </a:p>
          <a:p>
            <a:pPr rtl="0"/>
            <a:endParaRPr lang="en-US" sz="1100" b="0" i="0" u="none" strike="noStrike"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5163331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380"/>
        <p:cNvGrpSpPr/>
        <p:nvPr/>
      </p:nvGrpSpPr>
      <p:grpSpPr>
        <a:xfrm>
          <a:off x="0" y="0"/>
          <a:ext cx="0" cy="0"/>
          <a:chOff x="0" y="0"/>
          <a:chExt cx="0" cy="0"/>
        </a:xfrm>
      </p:grpSpPr>
      <p:sp>
        <p:nvSpPr>
          <p:cNvPr id="381" name="Shape 381"/>
          <p:cNvSpPr txBox="1">
            <a:spLocks noGrp="1"/>
          </p:cNvSpPr>
          <p:nvPr>
            <p:ph type="ctrTitle"/>
          </p:nvPr>
        </p:nvSpPr>
        <p:spPr>
          <a:xfrm>
            <a:off x="685800" y="1143000"/>
            <a:ext cx="7772400" cy="1469999"/>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382" name="Shape 382"/>
          <p:cNvSpPr txBox="1">
            <a:spLocks noGrp="1"/>
          </p:cNvSpPr>
          <p:nvPr>
            <p:ph type="subTitle" idx="1"/>
          </p:nvPr>
        </p:nvSpPr>
        <p:spPr>
          <a:xfrm>
            <a:off x="1371600" y="2898775"/>
            <a:ext cx="6400800" cy="1066800"/>
          </a:xfrm>
          <a:prstGeom prst="rect">
            <a:avLst/>
          </a:prstGeom>
          <a:noFill/>
          <a:ln>
            <a:noFill/>
          </a:ln>
        </p:spPr>
        <p:txBody>
          <a:bodyPr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149" marR="0" lvl="1" indent="-12649"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298" marR="0" lvl="2" indent="-12598"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446" marR="0" lvl="3" indent="-12546"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596" marR="0" lvl="4" indent="-12496"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5746" marR="0" lvl="5" indent="-12445"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2895" marR="0" lvl="6" indent="-12395"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044" marR="0" lvl="7" indent="-12344"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193" marR="0" lvl="8" indent="-12293"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383" name="Shape 383"/>
          <p:cNvSpPr txBox="1">
            <a:spLocks noGrp="1"/>
          </p:cNvSpPr>
          <p:nvPr>
            <p:ph type="dt" idx="10"/>
          </p:nvPr>
        </p:nvSpPr>
        <p:spPr>
          <a:xfrm>
            <a:off x="457200" y="6356351"/>
            <a:ext cx="2133600" cy="365099"/>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84" name="Shape 384"/>
          <p:cNvSpPr txBox="1">
            <a:spLocks noGrp="1"/>
          </p:cNvSpPr>
          <p:nvPr>
            <p:ph type="ftr" idx="11"/>
          </p:nvPr>
        </p:nvSpPr>
        <p:spPr>
          <a:xfrm>
            <a:off x="3124200" y="6356351"/>
            <a:ext cx="2895600" cy="365099"/>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85" name="Shape 385"/>
          <p:cNvSpPr txBox="1">
            <a:spLocks noGrp="1"/>
          </p:cNvSpPr>
          <p:nvPr>
            <p:ph type="sldNum" idx="12"/>
          </p:nvPr>
        </p:nvSpPr>
        <p:spPr>
          <a:xfrm>
            <a:off x="6553200" y="6356351"/>
            <a:ext cx="2133600" cy="3650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pic>
        <p:nvPicPr>
          <p:cNvPr id="386" name="Shape 386" descr="C:\Users\nigam\Downloads\som_logo_dk2400.jpg"/>
          <p:cNvPicPr preferRelativeResize="0"/>
          <p:nvPr/>
        </p:nvPicPr>
        <p:blipFill rotWithShape="1">
          <a:blip r:embed="rId2">
            <a:alphaModFix/>
            <a:extLst>
              <a:ext uri="{28A0092B-C50C-407E-A947-70E740481C1C}">
                <a14:useLocalDpi xmlns:a14="http://schemas.microsoft.com/office/drawing/2010/main"/>
              </a:ext>
            </a:extLst>
          </a:blip>
          <a:srcRect/>
          <a:stretch/>
        </p:blipFill>
        <p:spPr>
          <a:xfrm>
            <a:off x="1364337" y="4887685"/>
            <a:ext cx="6422700" cy="12846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404"/>
        <p:cNvGrpSpPr/>
        <p:nvPr/>
      </p:nvGrpSpPr>
      <p:grpSpPr>
        <a:xfrm>
          <a:off x="0" y="0"/>
          <a:ext cx="0" cy="0"/>
          <a:chOff x="0" y="0"/>
          <a:chExt cx="0" cy="0"/>
        </a:xfrm>
      </p:grpSpPr>
      <p:sp>
        <p:nvSpPr>
          <p:cNvPr id="405" name="Shape 405"/>
          <p:cNvSpPr txBox="1">
            <a:spLocks noGrp="1"/>
          </p:cNvSpPr>
          <p:nvPr>
            <p:ph type="title"/>
          </p:nvPr>
        </p:nvSpPr>
        <p:spPr>
          <a:xfrm>
            <a:off x="720089" y="2362200"/>
            <a:ext cx="7772400" cy="1362000"/>
          </a:xfrm>
          <a:prstGeom prst="rect">
            <a:avLst/>
          </a:prstGeom>
          <a:solidFill>
            <a:srgbClr val="FFFF99"/>
          </a:solidFill>
          <a:ln>
            <a:noFill/>
          </a:ln>
        </p:spPr>
        <p:txBody>
          <a:bodyPr lIns="91425" tIns="91425" rIns="91425" bIns="91425" anchor="ctr" anchorCtr="0"/>
          <a:lstStyle>
            <a:lvl1pPr marL="0" marR="0" lvl="0" indent="0" algn="ctr" rtl="0">
              <a:spcBef>
                <a:spcPts val="0"/>
              </a:spcBef>
              <a:buClr>
                <a:schemeClr val="dk1"/>
              </a:buClr>
              <a:buFont typeface="Calibri"/>
              <a:buNone/>
              <a:defRPr sz="4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406" name="Shape 406"/>
          <p:cNvSpPr txBox="1">
            <a:spLocks noGrp="1"/>
          </p:cNvSpPr>
          <p:nvPr>
            <p:ph type="body" idx="1"/>
          </p:nvPr>
        </p:nvSpPr>
        <p:spPr>
          <a:xfrm>
            <a:off x="722312" y="3744914"/>
            <a:ext cx="7772400" cy="1500300"/>
          </a:xfrm>
          <a:prstGeom prst="rect">
            <a:avLst/>
          </a:prstGeom>
          <a:noFill/>
          <a:ln>
            <a:noFill/>
          </a:ln>
        </p:spPr>
        <p:txBody>
          <a:bodyPr lIns="91425" tIns="91425" rIns="91425" bIns="91425" anchor="b" anchorCtr="0"/>
          <a:lstStyle>
            <a:lvl1pPr marL="0" marR="0" lvl="0" indent="0" algn="l"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1pPr>
            <a:lvl2pPr marL="457149" marR="0" lvl="1" indent="-12649" algn="l" rtl="0">
              <a:spcBef>
                <a:spcPts val="360"/>
              </a:spcBef>
              <a:buClr>
                <a:srgbClr val="888888"/>
              </a:buClr>
              <a:buFont typeface="Arial"/>
              <a:buNone/>
              <a:defRPr sz="1800" b="0" i="0" u="none" strike="noStrike" cap="none">
                <a:solidFill>
                  <a:srgbClr val="888888"/>
                </a:solidFill>
                <a:latin typeface="Calibri"/>
                <a:ea typeface="Calibri"/>
                <a:cs typeface="Calibri"/>
                <a:sym typeface="Calibri"/>
              </a:defRPr>
            </a:lvl2pPr>
            <a:lvl3pPr marL="914298" marR="0" lvl="2" indent="-12598" algn="l" rtl="0">
              <a:spcBef>
                <a:spcPts val="320"/>
              </a:spcBef>
              <a:buClr>
                <a:srgbClr val="888888"/>
              </a:buClr>
              <a:buFont typeface="Arial"/>
              <a:buNone/>
              <a:defRPr sz="1600" b="0" i="0" u="none" strike="noStrike" cap="none">
                <a:solidFill>
                  <a:srgbClr val="888888"/>
                </a:solidFill>
                <a:latin typeface="Calibri"/>
                <a:ea typeface="Calibri"/>
                <a:cs typeface="Calibri"/>
                <a:sym typeface="Calibri"/>
              </a:defRPr>
            </a:lvl3pPr>
            <a:lvl4pPr marL="1371446" marR="0" lvl="3" indent="-12546"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4pPr>
            <a:lvl5pPr marL="1828596" marR="0" lvl="4" indent="-12496"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5pPr>
            <a:lvl6pPr marL="2285746" marR="0" lvl="5" indent="-12445"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2895" marR="0" lvl="6" indent="-12395"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044" marR="0" lvl="7" indent="-12344"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193" marR="0" lvl="8" indent="-12293"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407" name="Shape 407"/>
          <p:cNvSpPr txBox="1">
            <a:spLocks noGrp="1"/>
          </p:cNvSpPr>
          <p:nvPr>
            <p:ph type="dt" idx="10"/>
          </p:nvPr>
        </p:nvSpPr>
        <p:spPr>
          <a:xfrm>
            <a:off x="457200" y="6356351"/>
            <a:ext cx="2133600" cy="365099"/>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08" name="Shape 408"/>
          <p:cNvSpPr txBox="1">
            <a:spLocks noGrp="1"/>
          </p:cNvSpPr>
          <p:nvPr>
            <p:ph type="ftr" idx="11"/>
          </p:nvPr>
        </p:nvSpPr>
        <p:spPr>
          <a:xfrm>
            <a:off x="3124200" y="6356351"/>
            <a:ext cx="2895600" cy="365099"/>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09" name="Shape 409"/>
          <p:cNvSpPr txBox="1">
            <a:spLocks noGrp="1"/>
          </p:cNvSpPr>
          <p:nvPr>
            <p:ph type="sldNum" idx="12"/>
          </p:nvPr>
        </p:nvSpPr>
        <p:spPr>
          <a:xfrm>
            <a:off x="6553200" y="6356351"/>
            <a:ext cx="2133600" cy="3650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 sz="1200">
                <a:solidFill>
                  <a:srgbClr val="888888"/>
                </a:solidFill>
                <a:latin typeface="Calibri"/>
                <a:ea typeface="Calibri"/>
                <a:cs typeface="Calibri"/>
                <a:sym typeface="Calibri"/>
              </a:r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15"/>
        <p:cNvGrpSpPr/>
        <p:nvPr/>
      </p:nvGrpSpPr>
      <p:grpSpPr>
        <a:xfrm>
          <a:off x="0" y="0"/>
          <a:ext cx="0" cy="0"/>
          <a:chOff x="0" y="0"/>
          <a:chExt cx="0" cy="0"/>
        </a:xfrm>
      </p:grpSpPr>
      <p:sp>
        <p:nvSpPr>
          <p:cNvPr id="416" name="Shape 416"/>
          <p:cNvSpPr txBox="1">
            <a:spLocks noGrp="1"/>
          </p:cNvSpPr>
          <p:nvPr>
            <p:ph type="title"/>
          </p:nvPr>
        </p:nvSpPr>
        <p:spPr>
          <a:xfrm>
            <a:off x="0" y="0"/>
            <a:ext cx="8686800" cy="11430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417" name="Shape 417"/>
          <p:cNvSpPr txBox="1">
            <a:spLocks noGrp="1"/>
          </p:cNvSpPr>
          <p:nvPr>
            <p:ph type="body" idx="1"/>
          </p:nvPr>
        </p:nvSpPr>
        <p:spPr>
          <a:xfrm>
            <a:off x="457200" y="1535112"/>
            <a:ext cx="4040100" cy="639899"/>
          </a:xfrm>
          <a:prstGeom prst="rect">
            <a:avLst/>
          </a:prstGeom>
          <a:noFill/>
          <a:ln>
            <a:noFill/>
          </a:ln>
        </p:spPr>
        <p:txBody>
          <a:bodyPr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149" marR="0" lvl="1" indent="-12649"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298" marR="0" lvl="2" indent="-12598"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446" marR="0" lvl="3" indent="-12546"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596" marR="0" lvl="4" indent="-12496"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5746" marR="0" lvl="5" indent="-12445"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2895" marR="0" lvl="6" indent="-12395"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044" marR="0" lvl="7" indent="-12344"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193" marR="0" lvl="8" indent="-12293"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18" name="Shape 418"/>
          <p:cNvSpPr txBox="1">
            <a:spLocks noGrp="1"/>
          </p:cNvSpPr>
          <p:nvPr>
            <p:ph type="body" idx="2"/>
          </p:nvPr>
        </p:nvSpPr>
        <p:spPr>
          <a:xfrm>
            <a:off x="457200" y="2174875"/>
            <a:ext cx="4040100" cy="3951300"/>
          </a:xfrm>
          <a:prstGeom prst="rect">
            <a:avLst/>
          </a:prstGeom>
          <a:noFill/>
          <a:ln>
            <a:noFill/>
          </a:ln>
        </p:spPr>
        <p:txBody>
          <a:bodyPr lIns="91425" tIns="91425" rIns="91425" bIns="91425" anchor="t" anchorCtr="0"/>
          <a:lstStyle>
            <a:lvl1pPr marL="342861" marR="0" lvl="0" indent="-190461"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867" marR="0" lvl="1" indent="-17136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2873" marR="0" lvl="2" indent="-126872"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022" marR="0" lvl="3" indent="-139522"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171" marR="0" lvl="4" indent="-139471"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319" marR="0" lvl="5" indent="-139419"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468" marR="0" lvl="6" indent="-139368"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8617" marR="0" lvl="7" indent="-139317"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5767" marR="0" lvl="8" indent="-139267"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19" name="Shape 419"/>
          <p:cNvSpPr txBox="1">
            <a:spLocks noGrp="1"/>
          </p:cNvSpPr>
          <p:nvPr>
            <p:ph type="body" idx="3"/>
          </p:nvPr>
        </p:nvSpPr>
        <p:spPr>
          <a:xfrm>
            <a:off x="4645026" y="1535112"/>
            <a:ext cx="4041899" cy="639899"/>
          </a:xfrm>
          <a:prstGeom prst="rect">
            <a:avLst/>
          </a:prstGeom>
          <a:noFill/>
          <a:ln>
            <a:noFill/>
          </a:ln>
        </p:spPr>
        <p:txBody>
          <a:bodyPr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149" marR="0" lvl="1" indent="-12649"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298" marR="0" lvl="2" indent="-12598"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446" marR="0" lvl="3" indent="-12546"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596" marR="0" lvl="4" indent="-12496"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5746" marR="0" lvl="5" indent="-12445"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2895" marR="0" lvl="6" indent="-12395"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044" marR="0" lvl="7" indent="-12344"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193" marR="0" lvl="8" indent="-12293"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20" name="Shape 420"/>
          <p:cNvSpPr txBox="1">
            <a:spLocks noGrp="1"/>
          </p:cNvSpPr>
          <p:nvPr>
            <p:ph type="body" idx="4"/>
          </p:nvPr>
        </p:nvSpPr>
        <p:spPr>
          <a:xfrm>
            <a:off x="4645026" y="2174875"/>
            <a:ext cx="4041899" cy="3951300"/>
          </a:xfrm>
          <a:prstGeom prst="rect">
            <a:avLst/>
          </a:prstGeom>
          <a:noFill/>
          <a:ln>
            <a:noFill/>
          </a:ln>
        </p:spPr>
        <p:txBody>
          <a:bodyPr lIns="91425" tIns="91425" rIns="91425" bIns="91425" anchor="t" anchorCtr="0"/>
          <a:lstStyle>
            <a:lvl1pPr marL="342861" marR="0" lvl="0" indent="-190461"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867" marR="0" lvl="1" indent="-17136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2873" marR="0" lvl="2" indent="-126872"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022" marR="0" lvl="3" indent="-139522"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171" marR="0" lvl="4" indent="-139471"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319" marR="0" lvl="5" indent="-139419"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468" marR="0" lvl="6" indent="-139368"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8617" marR="0" lvl="7" indent="-139317"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5767" marR="0" lvl="8" indent="-139267"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21" name="Shape 421"/>
          <p:cNvSpPr txBox="1">
            <a:spLocks noGrp="1"/>
          </p:cNvSpPr>
          <p:nvPr>
            <p:ph type="dt" idx="10"/>
          </p:nvPr>
        </p:nvSpPr>
        <p:spPr>
          <a:xfrm>
            <a:off x="457200" y="6356351"/>
            <a:ext cx="2133600" cy="365099"/>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22" name="Shape 422"/>
          <p:cNvSpPr txBox="1">
            <a:spLocks noGrp="1"/>
          </p:cNvSpPr>
          <p:nvPr>
            <p:ph type="ftr" idx="11"/>
          </p:nvPr>
        </p:nvSpPr>
        <p:spPr>
          <a:xfrm>
            <a:off x="3124200" y="6356351"/>
            <a:ext cx="2895600" cy="365099"/>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23" name="Shape 423"/>
          <p:cNvSpPr txBox="1">
            <a:spLocks noGrp="1"/>
          </p:cNvSpPr>
          <p:nvPr>
            <p:ph type="sldNum" idx="12"/>
          </p:nvPr>
        </p:nvSpPr>
        <p:spPr>
          <a:xfrm>
            <a:off x="6553200" y="6356351"/>
            <a:ext cx="2133600" cy="3650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 sz="1200">
                <a:solidFill>
                  <a:srgbClr val="888888"/>
                </a:solidFill>
                <a:latin typeface="Calibri"/>
                <a:ea typeface="Calibri"/>
                <a:cs typeface="Calibri"/>
                <a:sym typeface="Calibri"/>
              </a:r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424"/>
        <p:cNvGrpSpPr/>
        <p:nvPr/>
      </p:nvGrpSpPr>
      <p:grpSpPr>
        <a:xfrm>
          <a:off x="0" y="0"/>
          <a:ext cx="0" cy="0"/>
          <a:chOff x="0" y="0"/>
          <a:chExt cx="0" cy="0"/>
        </a:xfrm>
      </p:grpSpPr>
      <p:sp>
        <p:nvSpPr>
          <p:cNvPr id="425" name="Shape 425"/>
          <p:cNvSpPr txBox="1">
            <a:spLocks noGrp="1"/>
          </p:cNvSpPr>
          <p:nvPr>
            <p:ph type="title"/>
          </p:nvPr>
        </p:nvSpPr>
        <p:spPr>
          <a:xfrm>
            <a:off x="457200" y="273050"/>
            <a:ext cx="3008400" cy="1161900"/>
          </a:xfrm>
          <a:prstGeom prst="rect">
            <a:avLst/>
          </a:prstGeom>
          <a:noFill/>
          <a:ln>
            <a:noFill/>
          </a:ln>
        </p:spPr>
        <p:txBody>
          <a:bodyPr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426" name="Shape 426"/>
          <p:cNvSpPr txBox="1">
            <a:spLocks noGrp="1"/>
          </p:cNvSpPr>
          <p:nvPr>
            <p:ph type="body" idx="1"/>
          </p:nvPr>
        </p:nvSpPr>
        <p:spPr>
          <a:xfrm>
            <a:off x="3575050" y="273051"/>
            <a:ext cx="5111700" cy="5853000"/>
          </a:xfrm>
          <a:prstGeom prst="rect">
            <a:avLst/>
          </a:prstGeom>
          <a:noFill/>
          <a:ln>
            <a:noFill/>
          </a:ln>
        </p:spPr>
        <p:txBody>
          <a:bodyPr lIns="91425" tIns="91425" rIns="91425" bIns="91425" anchor="t" anchorCtr="0"/>
          <a:lstStyle>
            <a:lvl1pPr marL="342861" marR="0" lvl="0" indent="-139661"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867" marR="0" lvl="1" indent="-120567"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2873" marR="0" lvl="2" indent="-88772"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022" marR="0" lvl="3" indent="-114122"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171" marR="0" lvl="4" indent="-114071"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319" marR="0" lvl="5" indent="-114019"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468" marR="0" lvl="6" indent="-113968"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8617" marR="0" lvl="7" indent="-11391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5767" marR="0" lvl="8" indent="-11386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27" name="Shape 427"/>
          <p:cNvSpPr txBox="1">
            <a:spLocks noGrp="1"/>
          </p:cNvSpPr>
          <p:nvPr>
            <p:ph type="body" idx="2"/>
          </p:nvPr>
        </p:nvSpPr>
        <p:spPr>
          <a:xfrm>
            <a:off x="457200" y="1435100"/>
            <a:ext cx="3008400" cy="4691100"/>
          </a:xfrm>
          <a:prstGeom prst="rect">
            <a:avLst/>
          </a:prstGeom>
          <a:noFill/>
          <a:ln>
            <a:noFill/>
          </a:ln>
        </p:spPr>
        <p:txBody>
          <a:bodyPr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149" marR="0" lvl="1" indent="-12649"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298" marR="0" lvl="2" indent="-12598"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446" marR="0" lvl="3" indent="-12546"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596" marR="0" lvl="4" indent="-12496"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5746" marR="0" lvl="5" indent="-12445"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2895" marR="0" lvl="6" indent="-12395"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044" marR="0" lvl="7" indent="-12344"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193" marR="0" lvl="8" indent="-12293"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428" name="Shape 428"/>
          <p:cNvSpPr txBox="1">
            <a:spLocks noGrp="1"/>
          </p:cNvSpPr>
          <p:nvPr>
            <p:ph type="dt" idx="10"/>
          </p:nvPr>
        </p:nvSpPr>
        <p:spPr>
          <a:xfrm>
            <a:off x="457200" y="6356351"/>
            <a:ext cx="2133600" cy="365099"/>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29" name="Shape 429"/>
          <p:cNvSpPr txBox="1">
            <a:spLocks noGrp="1"/>
          </p:cNvSpPr>
          <p:nvPr>
            <p:ph type="ftr" idx="11"/>
          </p:nvPr>
        </p:nvSpPr>
        <p:spPr>
          <a:xfrm>
            <a:off x="3124200" y="6356351"/>
            <a:ext cx="2895600" cy="365099"/>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30" name="Shape 430"/>
          <p:cNvSpPr txBox="1">
            <a:spLocks noGrp="1"/>
          </p:cNvSpPr>
          <p:nvPr>
            <p:ph type="sldNum" idx="12"/>
          </p:nvPr>
        </p:nvSpPr>
        <p:spPr>
          <a:xfrm>
            <a:off x="6553200" y="6356351"/>
            <a:ext cx="2133600" cy="3650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 sz="1200">
                <a:solidFill>
                  <a:srgbClr val="888888"/>
                </a:solidFill>
                <a:latin typeface="Calibri"/>
                <a:ea typeface="Calibri"/>
                <a:cs typeface="Calibri"/>
                <a:sym typeface="Calibri"/>
              </a:r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431"/>
        <p:cNvGrpSpPr/>
        <p:nvPr/>
      </p:nvGrpSpPr>
      <p:grpSpPr>
        <a:xfrm>
          <a:off x="0" y="0"/>
          <a:ext cx="0" cy="0"/>
          <a:chOff x="0" y="0"/>
          <a:chExt cx="0" cy="0"/>
        </a:xfrm>
      </p:grpSpPr>
      <p:sp>
        <p:nvSpPr>
          <p:cNvPr id="432" name="Shape 432"/>
          <p:cNvSpPr txBox="1">
            <a:spLocks noGrp="1"/>
          </p:cNvSpPr>
          <p:nvPr>
            <p:ph type="title"/>
          </p:nvPr>
        </p:nvSpPr>
        <p:spPr>
          <a:xfrm>
            <a:off x="1792288" y="4800600"/>
            <a:ext cx="5486400" cy="566700"/>
          </a:xfrm>
          <a:prstGeom prst="rect">
            <a:avLst/>
          </a:prstGeom>
          <a:noFill/>
          <a:ln>
            <a:noFill/>
          </a:ln>
        </p:spPr>
        <p:txBody>
          <a:bodyPr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433" name="Shape 433"/>
          <p:cNvSpPr>
            <a:spLocks noGrp="1"/>
          </p:cNvSpPr>
          <p:nvPr>
            <p:ph type="pic" idx="2"/>
          </p:nvPr>
        </p:nvSpPr>
        <p:spPr>
          <a:xfrm>
            <a:off x="1792288" y="612775"/>
            <a:ext cx="5486400" cy="4114800"/>
          </a:xfrm>
          <a:prstGeom prst="rect">
            <a:avLst/>
          </a:prstGeom>
          <a:noFill/>
          <a:ln>
            <a:noFill/>
          </a:ln>
        </p:spPr>
        <p:txBody>
          <a:bodyPr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Calibri"/>
                <a:ea typeface="Calibri"/>
                <a:cs typeface="Calibri"/>
                <a:sym typeface="Calibri"/>
              </a:defRPr>
            </a:lvl1pPr>
            <a:lvl2pPr marL="457149" marR="0" lvl="1" indent="-12649"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298" marR="0" lvl="2" indent="-12598"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446" marR="0" lvl="3" indent="-12546"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596" marR="0" lvl="4" indent="-12496"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5746" marR="0" lvl="5" indent="-12445"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2895" marR="0" lvl="6" indent="-12395"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044" marR="0" lvl="7" indent="-12344"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193" marR="0" lvl="8" indent="-12293"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34" name="Shape 434"/>
          <p:cNvSpPr txBox="1">
            <a:spLocks noGrp="1"/>
          </p:cNvSpPr>
          <p:nvPr>
            <p:ph type="body" idx="1"/>
          </p:nvPr>
        </p:nvSpPr>
        <p:spPr>
          <a:xfrm>
            <a:off x="1792288" y="5367337"/>
            <a:ext cx="5486400" cy="804900"/>
          </a:xfrm>
          <a:prstGeom prst="rect">
            <a:avLst/>
          </a:prstGeom>
          <a:noFill/>
          <a:ln>
            <a:noFill/>
          </a:ln>
        </p:spPr>
        <p:txBody>
          <a:bodyPr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149" marR="0" lvl="1" indent="-12649"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298" marR="0" lvl="2" indent="-12598"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446" marR="0" lvl="3" indent="-12546"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596" marR="0" lvl="4" indent="-12496"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5746" marR="0" lvl="5" indent="-12445"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2895" marR="0" lvl="6" indent="-12395"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044" marR="0" lvl="7" indent="-12344"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193" marR="0" lvl="8" indent="-12293"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435" name="Shape 435"/>
          <p:cNvSpPr txBox="1">
            <a:spLocks noGrp="1"/>
          </p:cNvSpPr>
          <p:nvPr>
            <p:ph type="dt" idx="10"/>
          </p:nvPr>
        </p:nvSpPr>
        <p:spPr>
          <a:xfrm>
            <a:off x="457200" y="6356351"/>
            <a:ext cx="2133600" cy="365099"/>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36" name="Shape 436"/>
          <p:cNvSpPr txBox="1">
            <a:spLocks noGrp="1"/>
          </p:cNvSpPr>
          <p:nvPr>
            <p:ph type="ftr" idx="11"/>
          </p:nvPr>
        </p:nvSpPr>
        <p:spPr>
          <a:xfrm>
            <a:off x="3124200" y="6356351"/>
            <a:ext cx="2895600" cy="365099"/>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37" name="Shape 437"/>
          <p:cNvSpPr txBox="1">
            <a:spLocks noGrp="1"/>
          </p:cNvSpPr>
          <p:nvPr>
            <p:ph type="sldNum" idx="12"/>
          </p:nvPr>
        </p:nvSpPr>
        <p:spPr>
          <a:xfrm>
            <a:off x="6553200" y="6356351"/>
            <a:ext cx="2133600" cy="3650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 sz="1200">
                <a:solidFill>
                  <a:srgbClr val="888888"/>
                </a:solidFill>
                <a:latin typeface="Calibri"/>
                <a:ea typeface="Calibri"/>
                <a:cs typeface="Calibri"/>
                <a:sym typeface="Calibri"/>
              </a:r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438"/>
        <p:cNvGrpSpPr/>
        <p:nvPr/>
      </p:nvGrpSpPr>
      <p:grpSpPr>
        <a:xfrm>
          <a:off x="0" y="0"/>
          <a:ext cx="0" cy="0"/>
          <a:chOff x="0" y="0"/>
          <a:chExt cx="0" cy="0"/>
        </a:xfrm>
      </p:grpSpPr>
      <p:sp>
        <p:nvSpPr>
          <p:cNvPr id="439" name="Shape 439"/>
          <p:cNvSpPr txBox="1">
            <a:spLocks noGrp="1"/>
          </p:cNvSpPr>
          <p:nvPr>
            <p:ph type="title"/>
          </p:nvPr>
        </p:nvSpPr>
        <p:spPr>
          <a:xfrm>
            <a:off x="0" y="0"/>
            <a:ext cx="8686800" cy="11430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440" name="Shape 440"/>
          <p:cNvSpPr txBox="1">
            <a:spLocks noGrp="1"/>
          </p:cNvSpPr>
          <p:nvPr>
            <p:ph type="body" idx="1"/>
          </p:nvPr>
        </p:nvSpPr>
        <p:spPr>
          <a:xfrm rot="5400000">
            <a:off x="2308950" y="-251549"/>
            <a:ext cx="4526100" cy="8229600"/>
          </a:xfrm>
          <a:prstGeom prst="rect">
            <a:avLst/>
          </a:prstGeom>
          <a:noFill/>
          <a:ln>
            <a:noFill/>
          </a:ln>
        </p:spPr>
        <p:txBody>
          <a:bodyPr lIns="91425" tIns="91425" rIns="91425" bIns="91425" anchor="t" anchorCtr="0"/>
          <a:lstStyle>
            <a:lvl1pPr marL="342861" marR="0" lvl="0" indent="-139661"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867" marR="0" lvl="1" indent="-120567"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2873" marR="0" lvl="2" indent="-88772"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022" marR="0" lvl="3" indent="-114122"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171" marR="0" lvl="4" indent="-114071"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319" marR="0" lvl="5" indent="-114019"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468" marR="0" lvl="6" indent="-113968"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8617" marR="0" lvl="7" indent="-11391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5767" marR="0" lvl="8" indent="-11386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41" name="Shape 441"/>
          <p:cNvSpPr txBox="1">
            <a:spLocks noGrp="1"/>
          </p:cNvSpPr>
          <p:nvPr>
            <p:ph type="dt" idx="10"/>
          </p:nvPr>
        </p:nvSpPr>
        <p:spPr>
          <a:xfrm>
            <a:off x="457200" y="6356351"/>
            <a:ext cx="2133600" cy="365099"/>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42" name="Shape 442"/>
          <p:cNvSpPr txBox="1">
            <a:spLocks noGrp="1"/>
          </p:cNvSpPr>
          <p:nvPr>
            <p:ph type="ftr" idx="11"/>
          </p:nvPr>
        </p:nvSpPr>
        <p:spPr>
          <a:xfrm>
            <a:off x="3124200" y="6356351"/>
            <a:ext cx="2895600" cy="365099"/>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43" name="Shape 443"/>
          <p:cNvSpPr txBox="1">
            <a:spLocks noGrp="1"/>
          </p:cNvSpPr>
          <p:nvPr>
            <p:ph type="sldNum" idx="12"/>
          </p:nvPr>
        </p:nvSpPr>
        <p:spPr>
          <a:xfrm>
            <a:off x="6553200" y="6356351"/>
            <a:ext cx="2133600" cy="3650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 sz="1200">
                <a:solidFill>
                  <a:srgbClr val="888888"/>
                </a:solidFill>
                <a:latin typeface="Calibri"/>
                <a:ea typeface="Calibri"/>
                <a:cs typeface="Calibri"/>
                <a:sym typeface="Calibri"/>
              </a:r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444"/>
        <p:cNvGrpSpPr/>
        <p:nvPr/>
      </p:nvGrpSpPr>
      <p:grpSpPr>
        <a:xfrm>
          <a:off x="0" y="0"/>
          <a:ext cx="0" cy="0"/>
          <a:chOff x="0" y="0"/>
          <a:chExt cx="0" cy="0"/>
        </a:xfrm>
      </p:grpSpPr>
      <p:sp>
        <p:nvSpPr>
          <p:cNvPr id="445" name="Shape 445"/>
          <p:cNvSpPr txBox="1">
            <a:spLocks noGrp="1"/>
          </p:cNvSpPr>
          <p:nvPr>
            <p:ph type="title"/>
          </p:nvPr>
        </p:nvSpPr>
        <p:spPr>
          <a:xfrm rot="5400000">
            <a:off x="4732350" y="2171688"/>
            <a:ext cx="5851500" cy="20574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446" name="Shape 446"/>
          <p:cNvSpPr txBox="1">
            <a:spLocks noGrp="1"/>
          </p:cNvSpPr>
          <p:nvPr>
            <p:ph type="body" idx="1"/>
          </p:nvPr>
        </p:nvSpPr>
        <p:spPr>
          <a:xfrm rot="5400000">
            <a:off x="541350" y="190488"/>
            <a:ext cx="5851500" cy="6019800"/>
          </a:xfrm>
          <a:prstGeom prst="rect">
            <a:avLst/>
          </a:prstGeom>
          <a:noFill/>
          <a:ln>
            <a:noFill/>
          </a:ln>
        </p:spPr>
        <p:txBody>
          <a:bodyPr lIns="91425" tIns="91425" rIns="91425" bIns="91425" anchor="t" anchorCtr="0"/>
          <a:lstStyle>
            <a:lvl1pPr marL="342861" marR="0" lvl="0" indent="-139661"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867" marR="0" lvl="1" indent="-120567"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2873" marR="0" lvl="2" indent="-88772"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022" marR="0" lvl="3" indent="-114122"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171" marR="0" lvl="4" indent="-114071"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319" marR="0" lvl="5" indent="-114019"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468" marR="0" lvl="6" indent="-113968"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8617" marR="0" lvl="7" indent="-11391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5767" marR="0" lvl="8" indent="-11386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47" name="Shape 447"/>
          <p:cNvSpPr txBox="1">
            <a:spLocks noGrp="1"/>
          </p:cNvSpPr>
          <p:nvPr>
            <p:ph type="dt" idx="10"/>
          </p:nvPr>
        </p:nvSpPr>
        <p:spPr>
          <a:xfrm>
            <a:off x="457200" y="6356351"/>
            <a:ext cx="2133600" cy="365099"/>
          </a:xfrm>
          <a:prstGeom prst="rect">
            <a:avLst/>
          </a:prstGeom>
          <a:noFill/>
          <a:ln>
            <a:noFill/>
          </a:ln>
        </p:spPr>
        <p:txBody>
          <a:bodyPr lIns="91425" tIns="91425" rIns="91425" bIns="91425" anchor="ctr" anchorCtr="0"/>
          <a:lstStyle>
            <a:lvl1pPr marL="0" marR="0" lvl="0" indent="0" algn="l" rtl="0">
              <a:spcBef>
                <a:spcPts val="0"/>
              </a:spcBef>
              <a:buNone/>
              <a:defRPr sz="1200">
                <a:solidFill>
                  <a:schemeClr val="dk1"/>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48" name="Shape 448"/>
          <p:cNvSpPr txBox="1">
            <a:spLocks noGrp="1"/>
          </p:cNvSpPr>
          <p:nvPr>
            <p:ph type="ftr" idx="11"/>
          </p:nvPr>
        </p:nvSpPr>
        <p:spPr>
          <a:xfrm>
            <a:off x="3124200" y="6356351"/>
            <a:ext cx="2895600" cy="365099"/>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49" name="Shape 449"/>
          <p:cNvSpPr txBox="1">
            <a:spLocks noGrp="1"/>
          </p:cNvSpPr>
          <p:nvPr>
            <p:ph type="sldNum" idx="12"/>
          </p:nvPr>
        </p:nvSpPr>
        <p:spPr>
          <a:xfrm>
            <a:off x="6553200" y="6356351"/>
            <a:ext cx="2133600" cy="3650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 sz="1200">
                <a:solidFill>
                  <a:srgbClr val="888888"/>
                </a:solidFill>
                <a:latin typeface="Calibri"/>
                <a:ea typeface="Calibri"/>
                <a:cs typeface="Calibri"/>
                <a:sym typeface="Calibri"/>
              </a:rPr>
              <a:t>‹#›</a:t>
            </a:fld>
            <a:endParaRPr lang="en" sz="1200">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0" y="0"/>
            <a:ext cx="8686800" cy="11433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65" name="Shape 65"/>
          <p:cNvSpPr txBox="1">
            <a:spLocks noGrp="1"/>
          </p:cNvSpPr>
          <p:nvPr>
            <p:ph type="body" idx="1"/>
          </p:nvPr>
        </p:nvSpPr>
        <p:spPr>
          <a:xfrm>
            <a:off x="457200" y="1600200"/>
            <a:ext cx="8229600" cy="4526100"/>
          </a:xfrm>
          <a:prstGeom prst="rect">
            <a:avLst/>
          </a:prstGeom>
          <a:noFill/>
          <a:ln>
            <a:noFill/>
          </a:ln>
        </p:spPr>
        <p:txBody>
          <a:bodyPr lIns="91425" tIns="91425" rIns="91425" bIns="91425" anchor="t" anchorCtr="0"/>
          <a:lstStyle>
            <a:lvl1pPr marL="635000" marR="0" lvl="0" indent="-431800" algn="l" rtl="0">
              <a:spcBef>
                <a:spcPts val="640"/>
              </a:spcBef>
              <a:buClr>
                <a:schemeClr val="dk1"/>
              </a:buClr>
              <a:buSzPct val="100000"/>
              <a:buFont typeface="Arial"/>
              <a:buChar char="•"/>
              <a:tabLst/>
              <a:defRPr sz="3200" b="0" i="0" u="none" strike="noStrike" cap="none">
                <a:solidFill>
                  <a:schemeClr val="dk1"/>
                </a:solidFill>
                <a:latin typeface="Calibri"/>
                <a:ea typeface="Calibri"/>
                <a:cs typeface="Calibri"/>
                <a:sym typeface="Calibri"/>
              </a:defRPr>
            </a:lvl1pPr>
            <a:lvl2pPr marL="1031875" marR="0" lvl="1" indent="-396875" algn="l" rtl="0">
              <a:spcBef>
                <a:spcPts val="560"/>
              </a:spcBef>
              <a:buClr>
                <a:schemeClr val="dk1"/>
              </a:buClr>
              <a:buSzPct val="100000"/>
              <a:buFont typeface="Arial"/>
              <a:buChar char="–"/>
              <a:tabLst/>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pPr lvl="1"/>
            <a:endParaRPr dirty="0"/>
          </a:p>
        </p:txBody>
      </p:sp>
      <p:sp>
        <p:nvSpPr>
          <p:cNvPr id="66" name="Shape 66"/>
          <p:cNvSpPr txBox="1">
            <a:spLocks noGrp="1"/>
          </p:cNvSpPr>
          <p:nvPr>
            <p:ph type="dt" idx="10"/>
          </p:nvPr>
        </p:nvSpPr>
        <p:spPr>
          <a:xfrm>
            <a:off x="457200" y="6356350"/>
            <a:ext cx="2133600" cy="365100"/>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ftr" idx="11"/>
          </p:nvPr>
        </p:nvSpPr>
        <p:spPr>
          <a:xfrm>
            <a:off x="3124200" y="6356350"/>
            <a:ext cx="2895600" cy="365100"/>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sldNum" idx="12"/>
          </p:nvPr>
        </p:nvSpPr>
        <p:spPr>
          <a:xfrm>
            <a:off x="6553200" y="6356350"/>
            <a:ext cx="21336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276604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4"/>
        <p:cNvGrpSpPr/>
        <p:nvPr/>
      </p:nvGrpSpPr>
      <p:grpSpPr>
        <a:xfrm>
          <a:off x="0" y="0"/>
          <a:ext cx="0" cy="0"/>
          <a:chOff x="0" y="0"/>
          <a:chExt cx="0" cy="0"/>
        </a:xfrm>
      </p:grpSpPr>
      <p:sp>
        <p:nvSpPr>
          <p:cNvPr id="375" name="Shape 375"/>
          <p:cNvSpPr txBox="1">
            <a:spLocks noGrp="1"/>
          </p:cNvSpPr>
          <p:nvPr>
            <p:ph type="title"/>
          </p:nvPr>
        </p:nvSpPr>
        <p:spPr>
          <a:xfrm>
            <a:off x="0" y="0"/>
            <a:ext cx="8686800" cy="11430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376" name="Shape 376"/>
          <p:cNvSpPr txBox="1">
            <a:spLocks noGrp="1"/>
          </p:cNvSpPr>
          <p:nvPr>
            <p:ph type="body" idx="1"/>
          </p:nvPr>
        </p:nvSpPr>
        <p:spPr>
          <a:xfrm>
            <a:off x="457200" y="1600200"/>
            <a:ext cx="8229600" cy="4526100"/>
          </a:xfrm>
          <a:prstGeom prst="rect">
            <a:avLst/>
          </a:prstGeom>
          <a:noFill/>
          <a:ln>
            <a:noFill/>
          </a:ln>
        </p:spPr>
        <p:txBody>
          <a:bodyPr lIns="91425" tIns="91425" rIns="91425" bIns="91425" anchor="t" anchorCtr="0"/>
          <a:lstStyle>
            <a:lvl1pPr marL="342861" marR="0" lvl="0" indent="-139661"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867" marR="0" lvl="1" indent="-120567"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2873" marR="0" lvl="2" indent="-88772"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022" marR="0" lvl="3" indent="-114122"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171" marR="0" lvl="4" indent="-114071"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319" marR="0" lvl="5" indent="-114019"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468" marR="0" lvl="6" indent="-113968"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8617" marR="0" lvl="7" indent="-11391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5767" marR="0" lvl="8" indent="-113867"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dirty="0"/>
          </a:p>
        </p:txBody>
      </p:sp>
      <p:sp>
        <p:nvSpPr>
          <p:cNvPr id="377" name="Shape 377"/>
          <p:cNvSpPr txBox="1">
            <a:spLocks noGrp="1"/>
          </p:cNvSpPr>
          <p:nvPr>
            <p:ph type="dt" idx="10"/>
          </p:nvPr>
        </p:nvSpPr>
        <p:spPr>
          <a:xfrm>
            <a:off x="457200" y="6356351"/>
            <a:ext cx="2133600" cy="365099"/>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78" name="Shape 378"/>
          <p:cNvSpPr txBox="1">
            <a:spLocks noGrp="1"/>
          </p:cNvSpPr>
          <p:nvPr>
            <p:ph type="ftr" idx="11"/>
          </p:nvPr>
        </p:nvSpPr>
        <p:spPr>
          <a:xfrm>
            <a:off x="3124200" y="6356351"/>
            <a:ext cx="2895600" cy="365099"/>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149" marR="0" lvl="1" indent="-12649" algn="l" rtl="0">
              <a:spcBef>
                <a:spcPts val="0"/>
              </a:spcBef>
              <a:buNone/>
              <a:defRPr sz="1800" b="0" i="0" u="none" strike="noStrike" cap="none">
                <a:solidFill>
                  <a:schemeClr val="dk1"/>
                </a:solidFill>
                <a:latin typeface="Calibri"/>
                <a:ea typeface="Calibri"/>
                <a:cs typeface="Calibri"/>
                <a:sym typeface="Calibri"/>
              </a:defRPr>
            </a:lvl2pPr>
            <a:lvl3pPr marL="914298" marR="0" lvl="2" indent="-12598" algn="l" rtl="0">
              <a:spcBef>
                <a:spcPts val="0"/>
              </a:spcBef>
              <a:buNone/>
              <a:defRPr sz="1800" b="0" i="0" u="none" strike="noStrike" cap="none">
                <a:solidFill>
                  <a:schemeClr val="dk1"/>
                </a:solidFill>
                <a:latin typeface="Calibri"/>
                <a:ea typeface="Calibri"/>
                <a:cs typeface="Calibri"/>
                <a:sym typeface="Calibri"/>
              </a:defRPr>
            </a:lvl3pPr>
            <a:lvl4pPr marL="1371446" marR="0" lvl="3" indent="-12546" algn="l" rtl="0">
              <a:spcBef>
                <a:spcPts val="0"/>
              </a:spcBef>
              <a:buNone/>
              <a:defRPr sz="1800" b="0" i="0" u="none" strike="noStrike" cap="none">
                <a:solidFill>
                  <a:schemeClr val="dk1"/>
                </a:solidFill>
                <a:latin typeface="Calibri"/>
                <a:ea typeface="Calibri"/>
                <a:cs typeface="Calibri"/>
                <a:sym typeface="Calibri"/>
              </a:defRPr>
            </a:lvl4pPr>
            <a:lvl5pPr marL="1828596" marR="0" lvl="4" indent="-12496" algn="l" rtl="0">
              <a:spcBef>
                <a:spcPts val="0"/>
              </a:spcBef>
              <a:buNone/>
              <a:defRPr sz="1800" b="0" i="0" u="none" strike="noStrike" cap="none">
                <a:solidFill>
                  <a:schemeClr val="dk1"/>
                </a:solidFill>
                <a:latin typeface="Calibri"/>
                <a:ea typeface="Calibri"/>
                <a:cs typeface="Calibri"/>
                <a:sym typeface="Calibri"/>
              </a:defRPr>
            </a:lvl5pPr>
            <a:lvl6pPr marL="2285746" marR="0" lvl="5" indent="-12445" algn="l" rtl="0">
              <a:spcBef>
                <a:spcPts val="0"/>
              </a:spcBef>
              <a:buNone/>
              <a:defRPr sz="1800" b="0" i="0" u="none" strike="noStrike" cap="none">
                <a:solidFill>
                  <a:schemeClr val="dk1"/>
                </a:solidFill>
                <a:latin typeface="Calibri"/>
                <a:ea typeface="Calibri"/>
                <a:cs typeface="Calibri"/>
                <a:sym typeface="Calibri"/>
              </a:defRPr>
            </a:lvl6pPr>
            <a:lvl7pPr marL="2742895" marR="0" lvl="6" indent="-12395" algn="l" rtl="0">
              <a:spcBef>
                <a:spcPts val="0"/>
              </a:spcBef>
              <a:buNone/>
              <a:defRPr sz="1800" b="0" i="0" u="none" strike="noStrike" cap="none">
                <a:solidFill>
                  <a:schemeClr val="dk1"/>
                </a:solidFill>
                <a:latin typeface="Calibri"/>
                <a:ea typeface="Calibri"/>
                <a:cs typeface="Calibri"/>
                <a:sym typeface="Calibri"/>
              </a:defRPr>
            </a:lvl7pPr>
            <a:lvl8pPr marL="3200044" marR="0" lvl="7" indent="-12344" algn="l" rtl="0">
              <a:spcBef>
                <a:spcPts val="0"/>
              </a:spcBef>
              <a:buNone/>
              <a:defRPr sz="1800" b="0" i="0" u="none" strike="noStrike" cap="none">
                <a:solidFill>
                  <a:schemeClr val="dk1"/>
                </a:solidFill>
                <a:latin typeface="Calibri"/>
                <a:ea typeface="Calibri"/>
                <a:cs typeface="Calibri"/>
                <a:sym typeface="Calibri"/>
              </a:defRPr>
            </a:lvl8pPr>
            <a:lvl9pPr marL="3657193" marR="0" lvl="8" indent="-12293"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79" name="Shape 379"/>
          <p:cNvSpPr txBox="1">
            <a:spLocks noGrp="1"/>
          </p:cNvSpPr>
          <p:nvPr>
            <p:ph type="sldNum" idx="12"/>
          </p:nvPr>
        </p:nvSpPr>
        <p:spPr>
          <a:xfrm>
            <a:off x="6553200" y="6356351"/>
            <a:ext cx="2133600" cy="36509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706" r:id="rId1"/>
    <p:sldLayoutId id="2147483710" r:id="rId2"/>
    <p:sldLayoutId id="2147483712" r:id="rId3"/>
    <p:sldLayoutId id="2147483713" r:id="rId4"/>
    <p:sldLayoutId id="2147483714" r:id="rId5"/>
    <p:sldLayoutId id="2147483715" r:id="rId6"/>
    <p:sldLayoutId id="2147483716" r:id="rId7"/>
    <p:sldLayoutId id="2147483723"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341313" marR="0" lvl="0" indent="-138113" algn="l" rtl="0">
        <a:lnSpc>
          <a:spcPct val="100000"/>
        </a:lnSpc>
        <a:spcBef>
          <a:spcPts val="0"/>
        </a:spcBef>
        <a:spcAft>
          <a:spcPts val="0"/>
        </a:spcAft>
        <a:buFont typeface="Arial" panose="020B0604020202020204" pitchFamily="34" charset="0"/>
        <a:buChar char="•"/>
        <a:tabLst/>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png"/></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6.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hyperlink" Target="https://ohdsi.github.io/CommonDataModel/cdm53.html" TargetMode="External"/><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Shape 455"/>
          <p:cNvSpPr txBox="1">
            <a:spLocks noGrp="1"/>
          </p:cNvSpPr>
          <p:nvPr>
            <p:ph type="ctrTitle"/>
          </p:nvPr>
        </p:nvSpPr>
        <p:spPr>
          <a:xfrm>
            <a:off x="394855" y="1524000"/>
            <a:ext cx="8354400" cy="1470000"/>
          </a:xfrm>
          <a:prstGeom prst="rect">
            <a:avLst/>
          </a:prstGeom>
          <a:noFill/>
          <a:ln>
            <a:noFill/>
          </a:ln>
        </p:spPr>
        <p:txBody>
          <a:bodyPr lIns="91425" tIns="45700" rIns="91425" bIns="45700" anchor="t" anchorCtr="0">
            <a:noAutofit/>
          </a:bodyPr>
          <a:lstStyle/>
          <a:p>
            <a:pPr lvl="0" algn="ctr">
              <a:buSzPct val="25000"/>
            </a:pPr>
            <a:r>
              <a:rPr lang="en" sz="4400" b="1" i="0" u="none" strike="noStrike" cap="none" dirty="0">
                <a:solidFill>
                  <a:schemeClr val="dk1"/>
                </a:solidFill>
                <a:latin typeface="Calibri"/>
                <a:ea typeface="Calibri"/>
                <a:cs typeface="Calibri"/>
                <a:sym typeface="Calibri"/>
              </a:rPr>
              <a:t>BIOMEDIN 215 </a:t>
            </a:r>
            <a:br>
              <a:rPr lang="en" sz="4400" b="1" i="0" u="none" strike="noStrike" cap="none" dirty="0">
                <a:solidFill>
                  <a:schemeClr val="dk1"/>
                </a:solidFill>
                <a:latin typeface="Calibri"/>
                <a:ea typeface="Calibri"/>
                <a:cs typeface="Calibri"/>
                <a:sym typeface="Calibri"/>
              </a:rPr>
            </a:br>
            <a:r>
              <a:rPr lang="en-US" b="1" dirty="0"/>
              <a:t>Data Science in Medicine</a:t>
            </a:r>
            <a:endParaRPr lang="en" sz="4400" b="1" i="0" u="none" strike="noStrike" cap="none" dirty="0">
              <a:solidFill>
                <a:schemeClr val="dk1"/>
              </a:solidFill>
              <a:latin typeface="Calibri"/>
              <a:ea typeface="Calibri"/>
              <a:cs typeface="Calibri"/>
              <a:sym typeface="Calibri"/>
            </a:endParaRPr>
          </a:p>
        </p:txBody>
      </p:sp>
      <p:sp>
        <p:nvSpPr>
          <p:cNvPr id="456" name="Shape 456"/>
          <p:cNvSpPr txBox="1">
            <a:spLocks noGrp="1"/>
          </p:cNvSpPr>
          <p:nvPr>
            <p:ph type="subTitle" idx="1"/>
          </p:nvPr>
        </p:nvSpPr>
        <p:spPr>
          <a:xfrm>
            <a:off x="1371600" y="3505189"/>
            <a:ext cx="6400800" cy="12192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Clr>
                <a:schemeClr val="dk1"/>
              </a:buClr>
              <a:buSzPct val="25000"/>
              <a:buFont typeface="Arial"/>
              <a:buNone/>
            </a:pPr>
            <a:r>
              <a:rPr lang="en" sz="2400" b="0" i="0" u="none" strike="noStrike" cap="none" dirty="0">
                <a:solidFill>
                  <a:schemeClr val="dk1"/>
                </a:solidFill>
                <a:latin typeface="Calibri"/>
                <a:ea typeface="Calibri"/>
                <a:cs typeface="Calibri"/>
                <a:sym typeface="Calibri"/>
              </a:rPr>
              <a:t>Alison Callahan, </a:t>
            </a:r>
            <a:r>
              <a:rPr lang="en" sz="2400" b="0" i="0" u="none" strike="noStrike" cap="none" dirty="0" err="1">
                <a:solidFill>
                  <a:schemeClr val="dk1"/>
                </a:solidFill>
                <a:latin typeface="Calibri"/>
                <a:ea typeface="Calibri"/>
                <a:cs typeface="Calibri"/>
                <a:sym typeface="Calibri"/>
              </a:rPr>
              <a:t>MISt</a:t>
            </a:r>
            <a:r>
              <a:rPr lang="en" sz="2400" b="0" i="0" u="none" strike="noStrike" cap="none" dirty="0">
                <a:solidFill>
                  <a:schemeClr val="dk1"/>
                </a:solidFill>
                <a:latin typeface="Calibri"/>
                <a:ea typeface="Calibri"/>
                <a:cs typeface="Calibri"/>
                <a:sym typeface="Calibri"/>
              </a:rPr>
              <a:t>, PhD</a:t>
            </a:r>
          </a:p>
          <a:p>
            <a:pPr marL="0" marR="0" lvl="0" indent="0" algn="ctr" rtl="0">
              <a:spcBef>
                <a:spcPts val="480"/>
              </a:spcBef>
              <a:buClr>
                <a:schemeClr val="dk1"/>
              </a:buClr>
              <a:buSzPct val="25000"/>
              <a:buFont typeface="Arial"/>
              <a:buNone/>
            </a:pPr>
            <a:r>
              <a:rPr lang="en" sz="2400" b="0" i="0" u="none" strike="noStrike" cap="none" dirty="0" err="1">
                <a:solidFill>
                  <a:schemeClr val="dk1"/>
                </a:solidFill>
                <a:latin typeface="Calibri"/>
                <a:ea typeface="Calibri"/>
                <a:cs typeface="Calibri"/>
                <a:sym typeface="Calibri"/>
              </a:rPr>
              <a:t>acallaha@stanford.edu</a:t>
            </a:r>
            <a:endParaRPr lang="en" sz="24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21220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2"/>
          <p:cNvSpPr txBox="1">
            <a:spLocks noGrp="1"/>
          </p:cNvSpPr>
          <p:nvPr>
            <p:ph type="title"/>
          </p:nvPr>
        </p:nvSpPr>
        <p:spPr>
          <a:prstGeom prst="rect">
            <a:avLst/>
          </a:prstGeom>
        </p:spPr>
        <p:txBody>
          <a:bodyPr spcFirstLastPara="1" wrap="square" lIns="91425" tIns="45700" rIns="91425" bIns="45700" anchor="t" anchorCtr="0">
            <a:noAutofit/>
          </a:bodyPr>
          <a:lstStyle/>
          <a:p>
            <a:r>
              <a:rPr lang="en-US" dirty="0"/>
              <a:t>The flagship “product” of OHDSI is the OMOP CDM</a:t>
            </a:r>
            <a:endParaRPr dirty="0"/>
          </a:p>
        </p:txBody>
      </p:sp>
      <p:sp>
        <p:nvSpPr>
          <p:cNvPr id="162" name="Google Shape;162;p22"/>
          <p:cNvSpPr txBox="1">
            <a:spLocks noGrp="1"/>
          </p:cNvSpPr>
          <p:nvPr>
            <p:ph type="body" idx="1"/>
          </p:nvPr>
        </p:nvSpPr>
        <p:spPr>
          <a:prstGeom prst="rect">
            <a:avLst/>
          </a:prstGeom>
        </p:spPr>
        <p:txBody>
          <a:bodyPr spcFirstLastPara="1" wrap="square" lIns="91425" tIns="45700" rIns="91425" bIns="45700" anchor="t" anchorCtr="0">
            <a:noAutofit/>
          </a:bodyPr>
          <a:lstStyle/>
          <a:p>
            <a:pPr marL="596900" indent="-342900">
              <a:lnSpc>
                <a:spcPct val="115000"/>
              </a:lnSpc>
              <a:spcBef>
                <a:spcPts val="0"/>
              </a:spcBef>
              <a:buClr>
                <a:srgbClr val="000000"/>
              </a:buClr>
              <a:buSzPts val="2400"/>
            </a:pPr>
            <a:r>
              <a:rPr lang="en-US" sz="2800" dirty="0">
                <a:solidFill>
                  <a:srgbClr val="000000"/>
                </a:solidFill>
                <a:latin typeface="Arial"/>
                <a:ea typeface="Arial"/>
                <a:cs typeface="Arial"/>
                <a:sym typeface="Arial"/>
              </a:rPr>
              <a:t>Includes data models and a vocabulary model for medical domain-focused concepts</a:t>
            </a:r>
            <a:endParaRPr sz="2800" dirty="0">
              <a:solidFill>
                <a:srgbClr val="000000"/>
              </a:solidFill>
              <a:latin typeface="Arial"/>
              <a:ea typeface="Arial"/>
              <a:cs typeface="Arial"/>
              <a:sym typeface="Arial"/>
            </a:endParaRPr>
          </a:p>
          <a:p>
            <a:pPr indent="-342900">
              <a:lnSpc>
                <a:spcPct val="115000"/>
              </a:lnSpc>
              <a:spcBef>
                <a:spcPts val="0"/>
              </a:spcBef>
              <a:buClr>
                <a:srgbClr val="000000"/>
              </a:buClr>
              <a:buSzPts val="2400"/>
            </a:pPr>
            <a:r>
              <a:rPr lang="en-US" sz="2800" dirty="0">
                <a:solidFill>
                  <a:srgbClr val="000000"/>
                </a:solidFill>
                <a:latin typeface="Arial"/>
                <a:ea typeface="Arial"/>
                <a:cs typeface="Arial"/>
                <a:sym typeface="Arial"/>
              </a:rPr>
              <a:t>Patient-centric</a:t>
            </a:r>
            <a:endParaRPr sz="2800" dirty="0">
              <a:solidFill>
                <a:srgbClr val="000000"/>
              </a:solidFill>
              <a:latin typeface="Arial"/>
              <a:ea typeface="Arial"/>
              <a:cs typeface="Arial"/>
              <a:sym typeface="Arial"/>
            </a:endParaRPr>
          </a:p>
          <a:p>
            <a:pPr indent="-342900">
              <a:lnSpc>
                <a:spcPct val="115000"/>
              </a:lnSpc>
              <a:spcBef>
                <a:spcPts val="0"/>
              </a:spcBef>
              <a:buClr>
                <a:srgbClr val="000000"/>
              </a:buClr>
              <a:buSzPts val="2400"/>
            </a:pPr>
            <a:r>
              <a:rPr lang="en-US" sz="2800" dirty="0">
                <a:solidFill>
                  <a:srgbClr val="000000"/>
                </a:solidFill>
                <a:latin typeface="Arial"/>
                <a:ea typeface="Arial"/>
                <a:cs typeface="Arial"/>
                <a:sym typeface="Arial"/>
              </a:rPr>
              <a:t>Accommodates data from various sources</a:t>
            </a:r>
            <a:endParaRPr sz="2800" dirty="0">
              <a:solidFill>
                <a:srgbClr val="000000"/>
              </a:solidFill>
              <a:latin typeface="Arial"/>
              <a:ea typeface="Arial"/>
              <a:cs typeface="Arial"/>
              <a:sym typeface="Arial"/>
            </a:endParaRPr>
          </a:p>
          <a:p>
            <a:pPr indent="-342900">
              <a:lnSpc>
                <a:spcPct val="115000"/>
              </a:lnSpc>
              <a:spcBef>
                <a:spcPts val="0"/>
              </a:spcBef>
              <a:buClr>
                <a:srgbClr val="000000"/>
              </a:buClr>
              <a:buSzPts val="2400"/>
            </a:pPr>
            <a:r>
              <a:rPr lang="en-US" sz="2800" dirty="0">
                <a:solidFill>
                  <a:srgbClr val="000000"/>
                </a:solidFill>
                <a:latin typeface="Arial"/>
                <a:ea typeface="Arial"/>
                <a:cs typeface="Arial"/>
                <a:sym typeface="Arial"/>
              </a:rPr>
              <a:t>Preserves data provenance</a:t>
            </a:r>
            <a:endParaRPr sz="2800" dirty="0">
              <a:solidFill>
                <a:srgbClr val="000000"/>
              </a:solidFill>
              <a:latin typeface="Arial"/>
              <a:ea typeface="Arial"/>
              <a:cs typeface="Arial"/>
              <a:sym typeface="Arial"/>
            </a:endParaRPr>
          </a:p>
          <a:p>
            <a:pPr indent="-342900">
              <a:lnSpc>
                <a:spcPct val="115000"/>
              </a:lnSpc>
              <a:spcBef>
                <a:spcPts val="0"/>
              </a:spcBef>
              <a:buClr>
                <a:srgbClr val="000000"/>
              </a:buClr>
              <a:buSzPts val="2400"/>
            </a:pPr>
            <a:r>
              <a:rPr lang="en-US" sz="2800" dirty="0">
                <a:solidFill>
                  <a:srgbClr val="000000"/>
                </a:solidFill>
                <a:latin typeface="Arial"/>
                <a:ea typeface="Arial"/>
                <a:cs typeface="Arial"/>
                <a:sym typeface="Arial"/>
              </a:rPr>
              <a:t>Extendable</a:t>
            </a:r>
            <a:endParaRPr sz="2800" dirty="0">
              <a:solidFill>
                <a:srgbClr val="000000"/>
              </a:solidFill>
              <a:latin typeface="Arial"/>
              <a:ea typeface="Arial"/>
              <a:cs typeface="Arial"/>
              <a:sym typeface="Arial"/>
            </a:endParaRPr>
          </a:p>
          <a:p>
            <a:pPr indent="-342900">
              <a:lnSpc>
                <a:spcPct val="115000"/>
              </a:lnSpc>
              <a:spcBef>
                <a:spcPts val="0"/>
              </a:spcBef>
              <a:buClr>
                <a:srgbClr val="000000"/>
              </a:buClr>
              <a:buSzPts val="2400"/>
            </a:pPr>
            <a:r>
              <a:rPr lang="en-US" sz="2800" dirty="0">
                <a:solidFill>
                  <a:srgbClr val="000000"/>
                </a:solidFill>
                <a:latin typeface="Arial"/>
                <a:ea typeface="Arial"/>
                <a:cs typeface="Arial"/>
                <a:sym typeface="Arial"/>
              </a:rPr>
              <a:t>Evolving</a:t>
            </a:r>
            <a:endParaRPr sz="2800" dirty="0">
              <a:solidFill>
                <a:srgbClr val="000000"/>
              </a:solidFill>
              <a:latin typeface="Arial"/>
              <a:ea typeface="Arial"/>
              <a:cs typeface="Arial"/>
              <a:sym typeface="Arial"/>
            </a:endParaRPr>
          </a:p>
          <a:p>
            <a:pPr marL="0" indent="0">
              <a:spcAft>
                <a:spcPts val="400"/>
              </a:spcAft>
              <a:buNone/>
            </a:pPr>
            <a:endParaRPr sz="2800" dirty="0">
              <a:latin typeface="Arial"/>
              <a:ea typeface="Arial"/>
              <a:cs typeface="Arial"/>
              <a:sym typeface="Arial"/>
            </a:endParaRPr>
          </a:p>
        </p:txBody>
      </p:sp>
      <p:sp>
        <p:nvSpPr>
          <p:cNvPr id="3" name="Slide Number Placeholder 2">
            <a:extLst>
              <a:ext uri="{FF2B5EF4-FFF2-40B4-BE49-F238E27FC236}">
                <a16:creationId xmlns:a16="http://schemas.microsoft.com/office/drawing/2014/main" id="{DFF8CC4E-C457-D745-8FAD-6F876FF5C39E}"/>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10</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46542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E2F33-AA22-644C-9FE3-74113A1C6CEB}"/>
              </a:ext>
            </a:extLst>
          </p:cNvPr>
          <p:cNvSpPr>
            <a:spLocks noGrp="1"/>
          </p:cNvSpPr>
          <p:nvPr>
            <p:ph type="title"/>
          </p:nvPr>
        </p:nvSpPr>
        <p:spPr/>
        <p:txBody>
          <a:bodyPr/>
          <a:lstStyle/>
          <a:p>
            <a:r>
              <a:rPr lang="en-US" dirty="0"/>
              <a:t>OMOP CDM Version 5.3.1</a:t>
            </a:r>
          </a:p>
        </p:txBody>
      </p:sp>
      <p:pic>
        <p:nvPicPr>
          <p:cNvPr id="4" name="Google Shape;169;p23">
            <a:extLst>
              <a:ext uri="{FF2B5EF4-FFF2-40B4-BE49-F238E27FC236}">
                <a16:creationId xmlns:a16="http://schemas.microsoft.com/office/drawing/2014/main" id="{1EA3CD9C-AD1D-2F44-BE6C-A9ECCCAF8BBD}"/>
              </a:ext>
            </a:extLst>
          </p:cNvPr>
          <p:cNvPicPr preferRelativeResize="0"/>
          <p:nvPr/>
        </p:nvPicPr>
        <p:blipFill>
          <a:blip r:embed="rId3">
            <a:alphaModFix/>
          </a:blip>
          <a:stretch>
            <a:fillRect/>
          </a:stretch>
        </p:blipFill>
        <p:spPr>
          <a:xfrm>
            <a:off x="1328138" y="1178250"/>
            <a:ext cx="6487724" cy="4079550"/>
          </a:xfrm>
          <a:prstGeom prst="rect">
            <a:avLst/>
          </a:prstGeom>
          <a:noFill/>
          <a:ln>
            <a:noFill/>
          </a:ln>
        </p:spPr>
      </p:pic>
      <p:sp>
        <p:nvSpPr>
          <p:cNvPr id="5" name="Rectangle 4">
            <a:extLst>
              <a:ext uri="{FF2B5EF4-FFF2-40B4-BE49-F238E27FC236}">
                <a16:creationId xmlns:a16="http://schemas.microsoft.com/office/drawing/2014/main" id="{D20903DD-B98F-584A-AB3D-3D9BA5B0C4E8}"/>
              </a:ext>
            </a:extLst>
          </p:cNvPr>
          <p:cNvSpPr/>
          <p:nvPr/>
        </p:nvSpPr>
        <p:spPr>
          <a:xfrm>
            <a:off x="1328138" y="5477882"/>
            <a:ext cx="6563532" cy="307777"/>
          </a:xfrm>
          <a:prstGeom prst="rect">
            <a:avLst/>
          </a:prstGeom>
        </p:spPr>
        <p:txBody>
          <a:bodyPr wrap="square">
            <a:spAutoFit/>
          </a:bodyPr>
          <a:lstStyle/>
          <a:p>
            <a:pPr algn="ctr"/>
            <a:r>
              <a:rPr lang="en-US" dirty="0"/>
              <a:t>https://</a:t>
            </a:r>
            <a:r>
              <a:rPr lang="en-US" dirty="0" err="1"/>
              <a:t>ohdsi.github.io</a:t>
            </a:r>
            <a:r>
              <a:rPr lang="en-US" dirty="0"/>
              <a:t>/</a:t>
            </a:r>
            <a:r>
              <a:rPr lang="en-US" dirty="0" err="1"/>
              <a:t>CommonDataModel</a:t>
            </a:r>
            <a:r>
              <a:rPr lang="en-US" dirty="0"/>
              <a:t>/cdm531.html#omop_cdm_v531</a:t>
            </a:r>
          </a:p>
        </p:txBody>
      </p:sp>
      <p:sp>
        <p:nvSpPr>
          <p:cNvPr id="7" name="Slide Number Placeholder 6">
            <a:extLst>
              <a:ext uri="{FF2B5EF4-FFF2-40B4-BE49-F238E27FC236}">
                <a16:creationId xmlns:a16="http://schemas.microsoft.com/office/drawing/2014/main" id="{74A018AC-22D4-DB47-ADFC-8F16DA3ACBF0}"/>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11</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900239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prstGeom prst="rect">
            <a:avLst/>
          </a:prstGeom>
        </p:spPr>
        <p:txBody>
          <a:bodyPr spcFirstLastPara="1" wrap="square" lIns="91425" tIns="45700" rIns="91425" bIns="45700" anchor="t" anchorCtr="0">
            <a:noAutofit/>
          </a:bodyPr>
          <a:lstStyle/>
          <a:p>
            <a:pPr>
              <a:lnSpc>
                <a:spcPct val="100000"/>
              </a:lnSpc>
              <a:buSzPts val="1100"/>
            </a:pPr>
            <a:r>
              <a:rPr lang="en-US" dirty="0">
                <a:solidFill>
                  <a:schemeClr val="dk1"/>
                </a:solidFill>
              </a:rPr>
              <a:t>ETL to OMOP CDM results in records that are more compact</a:t>
            </a:r>
            <a:endParaRPr dirty="0"/>
          </a:p>
        </p:txBody>
      </p:sp>
      <p:sp>
        <p:nvSpPr>
          <p:cNvPr id="100" name="Google Shape;100;p15"/>
          <p:cNvSpPr txBox="1"/>
          <p:nvPr/>
        </p:nvSpPr>
        <p:spPr>
          <a:xfrm>
            <a:off x="1210175" y="4191873"/>
            <a:ext cx="1310400" cy="856200"/>
          </a:xfrm>
          <a:prstGeom prst="rect">
            <a:avLst/>
          </a:prstGeom>
          <a:noFill/>
          <a:ln>
            <a:noFill/>
          </a:ln>
        </p:spPr>
        <p:txBody>
          <a:bodyPr spcFirstLastPara="1" wrap="square" lIns="91425" tIns="91425" rIns="91425" bIns="91425" anchor="t" anchorCtr="0">
            <a:noAutofit/>
          </a:bodyPr>
          <a:lstStyle/>
          <a:p>
            <a:r>
              <a:rPr lang="en-US" dirty="0"/>
              <a:t>~ 300 tables</a:t>
            </a:r>
            <a:endParaRPr dirty="0"/>
          </a:p>
        </p:txBody>
      </p:sp>
      <p:sp>
        <p:nvSpPr>
          <p:cNvPr id="103" name="Google Shape;103;p15"/>
          <p:cNvSpPr txBox="1"/>
          <p:nvPr/>
        </p:nvSpPr>
        <p:spPr>
          <a:xfrm>
            <a:off x="6131602" y="4191873"/>
            <a:ext cx="1310400" cy="856200"/>
          </a:xfrm>
          <a:prstGeom prst="rect">
            <a:avLst/>
          </a:prstGeom>
          <a:noFill/>
          <a:ln>
            <a:noFill/>
          </a:ln>
        </p:spPr>
        <p:txBody>
          <a:bodyPr spcFirstLastPara="1" wrap="square" lIns="91425" tIns="91425" rIns="91425" bIns="91425" anchor="t" anchorCtr="0">
            <a:noAutofit/>
          </a:bodyPr>
          <a:lstStyle/>
          <a:p>
            <a:r>
              <a:rPr lang="en-US" dirty="0"/>
              <a:t>~ 30 tables</a:t>
            </a:r>
            <a:endParaRPr dirty="0"/>
          </a:p>
        </p:txBody>
      </p:sp>
      <p:sp>
        <p:nvSpPr>
          <p:cNvPr id="10" name="Google Shape;75;p13">
            <a:extLst>
              <a:ext uri="{FF2B5EF4-FFF2-40B4-BE49-F238E27FC236}">
                <a16:creationId xmlns:a16="http://schemas.microsoft.com/office/drawing/2014/main" id="{7FA62E4D-5644-0144-BA4D-D125DE9EDD0E}"/>
              </a:ext>
            </a:extLst>
          </p:cNvPr>
          <p:cNvSpPr/>
          <p:nvPr/>
        </p:nvSpPr>
        <p:spPr>
          <a:xfrm>
            <a:off x="1010700" y="2232105"/>
            <a:ext cx="1509875" cy="1879285"/>
          </a:xfrm>
          <a:prstGeom prst="flowChartMagneticDisk">
            <a:avLst/>
          </a:prstGeom>
          <a:solidFill>
            <a:schemeClr val="accent6">
              <a:lumMod val="60000"/>
              <a:lumOff val="40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algn="ctr"/>
            <a:r>
              <a:rPr lang="en-US"/>
              <a:t>EPIC</a:t>
            </a:r>
            <a:endParaRPr/>
          </a:p>
          <a:p>
            <a:pPr algn="ctr"/>
            <a:r>
              <a:rPr lang="en-US"/>
              <a:t>Clarity</a:t>
            </a:r>
            <a:endParaRPr/>
          </a:p>
        </p:txBody>
      </p:sp>
      <p:sp>
        <p:nvSpPr>
          <p:cNvPr id="11" name="Google Shape;76;p13">
            <a:extLst>
              <a:ext uri="{FF2B5EF4-FFF2-40B4-BE49-F238E27FC236}">
                <a16:creationId xmlns:a16="http://schemas.microsoft.com/office/drawing/2014/main" id="{6564DC42-3361-3541-AC3F-61D350D84670}"/>
              </a:ext>
            </a:extLst>
          </p:cNvPr>
          <p:cNvSpPr/>
          <p:nvPr/>
        </p:nvSpPr>
        <p:spPr>
          <a:xfrm>
            <a:off x="6004157" y="2397911"/>
            <a:ext cx="1437845" cy="1547677"/>
          </a:xfrm>
          <a:prstGeom prst="flowChartMagneticDisk">
            <a:avLst/>
          </a:prstGeom>
          <a:solidFill>
            <a:srgbClr val="FFD57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algn="ctr"/>
            <a:r>
              <a:rPr lang="en-US" dirty="0"/>
              <a:t>OMOP CDM database</a:t>
            </a:r>
            <a:endParaRPr dirty="0"/>
          </a:p>
        </p:txBody>
      </p:sp>
      <p:sp>
        <p:nvSpPr>
          <p:cNvPr id="5" name="Right Arrow 4">
            <a:extLst>
              <a:ext uri="{FF2B5EF4-FFF2-40B4-BE49-F238E27FC236}">
                <a16:creationId xmlns:a16="http://schemas.microsoft.com/office/drawing/2014/main" id="{F1FE82D7-C5C1-BF43-BB17-AAD3E9F5E42C}"/>
              </a:ext>
            </a:extLst>
          </p:cNvPr>
          <p:cNvSpPr/>
          <p:nvPr/>
        </p:nvSpPr>
        <p:spPr>
          <a:xfrm>
            <a:off x="3030890" y="2565877"/>
            <a:ext cx="2572797" cy="1211739"/>
          </a:xfrm>
          <a:custGeom>
            <a:avLst/>
            <a:gdLst>
              <a:gd name="connsiteX0" fmla="*/ 0 w 2540542"/>
              <a:gd name="connsiteY0" fmla="*/ 298938 h 1195753"/>
              <a:gd name="connsiteX1" fmla="*/ 1942666 w 2540542"/>
              <a:gd name="connsiteY1" fmla="*/ 298938 h 1195753"/>
              <a:gd name="connsiteX2" fmla="*/ 1942666 w 2540542"/>
              <a:gd name="connsiteY2" fmla="*/ 0 h 1195753"/>
              <a:gd name="connsiteX3" fmla="*/ 2540542 w 2540542"/>
              <a:gd name="connsiteY3" fmla="*/ 597877 h 1195753"/>
              <a:gd name="connsiteX4" fmla="*/ 1942666 w 2540542"/>
              <a:gd name="connsiteY4" fmla="*/ 1195753 h 1195753"/>
              <a:gd name="connsiteX5" fmla="*/ 1942666 w 2540542"/>
              <a:gd name="connsiteY5" fmla="*/ 896815 h 1195753"/>
              <a:gd name="connsiteX6" fmla="*/ 0 w 2540542"/>
              <a:gd name="connsiteY6" fmla="*/ 896815 h 1195753"/>
              <a:gd name="connsiteX7" fmla="*/ 0 w 2540542"/>
              <a:gd name="connsiteY7" fmla="*/ 298938 h 1195753"/>
              <a:gd name="connsiteX0" fmla="*/ 0 w 2546937"/>
              <a:gd name="connsiteY0" fmla="*/ 0 h 1203746"/>
              <a:gd name="connsiteX1" fmla="*/ 1949061 w 2546937"/>
              <a:gd name="connsiteY1" fmla="*/ 306931 h 1203746"/>
              <a:gd name="connsiteX2" fmla="*/ 1949061 w 2546937"/>
              <a:gd name="connsiteY2" fmla="*/ 7993 h 1203746"/>
              <a:gd name="connsiteX3" fmla="*/ 2546937 w 2546937"/>
              <a:gd name="connsiteY3" fmla="*/ 605870 h 1203746"/>
              <a:gd name="connsiteX4" fmla="*/ 1949061 w 2546937"/>
              <a:gd name="connsiteY4" fmla="*/ 1203746 h 1203746"/>
              <a:gd name="connsiteX5" fmla="*/ 1949061 w 2546937"/>
              <a:gd name="connsiteY5" fmla="*/ 904808 h 1203746"/>
              <a:gd name="connsiteX6" fmla="*/ 6395 w 2546937"/>
              <a:gd name="connsiteY6" fmla="*/ 904808 h 1203746"/>
              <a:gd name="connsiteX7" fmla="*/ 0 w 2546937"/>
              <a:gd name="connsiteY7" fmla="*/ 0 h 1203746"/>
              <a:gd name="connsiteX0" fmla="*/ 0 w 2546937"/>
              <a:gd name="connsiteY0" fmla="*/ 0 h 1224528"/>
              <a:gd name="connsiteX1" fmla="*/ 1949061 w 2546937"/>
              <a:gd name="connsiteY1" fmla="*/ 306931 h 1224528"/>
              <a:gd name="connsiteX2" fmla="*/ 1949061 w 2546937"/>
              <a:gd name="connsiteY2" fmla="*/ 7993 h 1224528"/>
              <a:gd name="connsiteX3" fmla="*/ 2546937 w 2546937"/>
              <a:gd name="connsiteY3" fmla="*/ 605870 h 1224528"/>
              <a:gd name="connsiteX4" fmla="*/ 1949061 w 2546937"/>
              <a:gd name="connsiteY4" fmla="*/ 1203746 h 1224528"/>
              <a:gd name="connsiteX5" fmla="*/ 1949061 w 2546937"/>
              <a:gd name="connsiteY5" fmla="*/ 904808 h 1224528"/>
              <a:gd name="connsiteX6" fmla="*/ 6395 w 2546937"/>
              <a:gd name="connsiteY6" fmla="*/ 1224528 h 1224528"/>
              <a:gd name="connsiteX7" fmla="*/ 0 w 2546937"/>
              <a:gd name="connsiteY7" fmla="*/ 0 h 1224528"/>
              <a:gd name="connsiteX0" fmla="*/ 12972 w 2559909"/>
              <a:gd name="connsiteY0" fmla="*/ 0 h 1205345"/>
              <a:gd name="connsiteX1" fmla="*/ 1962033 w 2559909"/>
              <a:gd name="connsiteY1" fmla="*/ 306931 h 1205345"/>
              <a:gd name="connsiteX2" fmla="*/ 1962033 w 2559909"/>
              <a:gd name="connsiteY2" fmla="*/ 7993 h 1205345"/>
              <a:gd name="connsiteX3" fmla="*/ 2559909 w 2559909"/>
              <a:gd name="connsiteY3" fmla="*/ 605870 h 1205345"/>
              <a:gd name="connsiteX4" fmla="*/ 1962033 w 2559909"/>
              <a:gd name="connsiteY4" fmla="*/ 1203746 h 1205345"/>
              <a:gd name="connsiteX5" fmla="*/ 1962033 w 2559909"/>
              <a:gd name="connsiteY5" fmla="*/ 904808 h 1205345"/>
              <a:gd name="connsiteX6" fmla="*/ 184 w 2559909"/>
              <a:gd name="connsiteY6" fmla="*/ 1205345 h 1205345"/>
              <a:gd name="connsiteX7" fmla="*/ 12972 w 2559909"/>
              <a:gd name="connsiteY7" fmla="*/ 0 h 1205345"/>
              <a:gd name="connsiteX0" fmla="*/ 615 w 2547552"/>
              <a:gd name="connsiteY0" fmla="*/ 0 h 1205345"/>
              <a:gd name="connsiteX1" fmla="*/ 1949676 w 2547552"/>
              <a:gd name="connsiteY1" fmla="*/ 306931 h 1205345"/>
              <a:gd name="connsiteX2" fmla="*/ 1949676 w 2547552"/>
              <a:gd name="connsiteY2" fmla="*/ 7993 h 1205345"/>
              <a:gd name="connsiteX3" fmla="*/ 2547552 w 2547552"/>
              <a:gd name="connsiteY3" fmla="*/ 605870 h 1205345"/>
              <a:gd name="connsiteX4" fmla="*/ 1949676 w 2547552"/>
              <a:gd name="connsiteY4" fmla="*/ 1203746 h 1205345"/>
              <a:gd name="connsiteX5" fmla="*/ 1949676 w 2547552"/>
              <a:gd name="connsiteY5" fmla="*/ 904808 h 1205345"/>
              <a:gd name="connsiteX6" fmla="*/ 616 w 2547552"/>
              <a:gd name="connsiteY6" fmla="*/ 1205345 h 1205345"/>
              <a:gd name="connsiteX7" fmla="*/ 615 w 2547552"/>
              <a:gd name="connsiteY7" fmla="*/ 0 h 1205345"/>
              <a:gd name="connsiteX0" fmla="*/ 25685 w 2572622"/>
              <a:gd name="connsiteY0" fmla="*/ 0 h 1218134"/>
              <a:gd name="connsiteX1" fmla="*/ 1974746 w 2572622"/>
              <a:gd name="connsiteY1" fmla="*/ 306931 h 1218134"/>
              <a:gd name="connsiteX2" fmla="*/ 1974746 w 2572622"/>
              <a:gd name="connsiteY2" fmla="*/ 7993 h 1218134"/>
              <a:gd name="connsiteX3" fmla="*/ 2572622 w 2572622"/>
              <a:gd name="connsiteY3" fmla="*/ 605870 h 1218134"/>
              <a:gd name="connsiteX4" fmla="*/ 1974746 w 2572622"/>
              <a:gd name="connsiteY4" fmla="*/ 1203746 h 1218134"/>
              <a:gd name="connsiteX5" fmla="*/ 1974746 w 2572622"/>
              <a:gd name="connsiteY5" fmla="*/ 904808 h 1218134"/>
              <a:gd name="connsiteX6" fmla="*/ 109 w 2572622"/>
              <a:gd name="connsiteY6" fmla="*/ 1218134 h 1218134"/>
              <a:gd name="connsiteX7" fmla="*/ 25685 w 2572622"/>
              <a:gd name="connsiteY7" fmla="*/ 0 h 1218134"/>
              <a:gd name="connsiteX0" fmla="*/ 0 w 2591698"/>
              <a:gd name="connsiteY0" fmla="*/ 0 h 1211739"/>
              <a:gd name="connsiteX1" fmla="*/ 1993822 w 2591698"/>
              <a:gd name="connsiteY1" fmla="*/ 300536 h 1211739"/>
              <a:gd name="connsiteX2" fmla="*/ 1993822 w 2591698"/>
              <a:gd name="connsiteY2" fmla="*/ 1598 h 1211739"/>
              <a:gd name="connsiteX3" fmla="*/ 2591698 w 2591698"/>
              <a:gd name="connsiteY3" fmla="*/ 599475 h 1211739"/>
              <a:gd name="connsiteX4" fmla="*/ 1993822 w 2591698"/>
              <a:gd name="connsiteY4" fmla="*/ 1197351 h 1211739"/>
              <a:gd name="connsiteX5" fmla="*/ 1993822 w 2591698"/>
              <a:gd name="connsiteY5" fmla="*/ 898413 h 1211739"/>
              <a:gd name="connsiteX6" fmla="*/ 19185 w 2591698"/>
              <a:gd name="connsiteY6" fmla="*/ 1211739 h 1211739"/>
              <a:gd name="connsiteX7" fmla="*/ 0 w 2591698"/>
              <a:gd name="connsiteY7" fmla="*/ 0 h 1211739"/>
              <a:gd name="connsiteX0" fmla="*/ 6677 w 2572797"/>
              <a:gd name="connsiteY0" fmla="*/ 0 h 1211739"/>
              <a:gd name="connsiteX1" fmla="*/ 1974921 w 2572797"/>
              <a:gd name="connsiteY1" fmla="*/ 300536 h 1211739"/>
              <a:gd name="connsiteX2" fmla="*/ 1974921 w 2572797"/>
              <a:gd name="connsiteY2" fmla="*/ 1598 h 1211739"/>
              <a:gd name="connsiteX3" fmla="*/ 2572797 w 2572797"/>
              <a:gd name="connsiteY3" fmla="*/ 599475 h 1211739"/>
              <a:gd name="connsiteX4" fmla="*/ 1974921 w 2572797"/>
              <a:gd name="connsiteY4" fmla="*/ 1197351 h 1211739"/>
              <a:gd name="connsiteX5" fmla="*/ 1974921 w 2572797"/>
              <a:gd name="connsiteY5" fmla="*/ 898413 h 1211739"/>
              <a:gd name="connsiteX6" fmla="*/ 284 w 2572797"/>
              <a:gd name="connsiteY6" fmla="*/ 1211739 h 1211739"/>
              <a:gd name="connsiteX7" fmla="*/ 6677 w 2572797"/>
              <a:gd name="connsiteY7" fmla="*/ 0 h 121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72797" h="1211739">
                <a:moveTo>
                  <a:pt x="6677" y="0"/>
                </a:moveTo>
                <a:lnTo>
                  <a:pt x="1974921" y="300536"/>
                </a:lnTo>
                <a:lnTo>
                  <a:pt x="1974921" y="1598"/>
                </a:lnTo>
                <a:lnTo>
                  <a:pt x="2572797" y="599475"/>
                </a:lnTo>
                <a:lnTo>
                  <a:pt x="1974921" y="1197351"/>
                </a:lnTo>
                <a:lnTo>
                  <a:pt x="1974921" y="898413"/>
                </a:lnTo>
                <a:lnTo>
                  <a:pt x="284" y="1211739"/>
                </a:lnTo>
                <a:cubicBezTo>
                  <a:pt x="-1848" y="910136"/>
                  <a:pt x="8809" y="301603"/>
                  <a:pt x="6677" y="0"/>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200F9DEB-1D9E-074E-B338-F5E8AEE6A793}"/>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12</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936057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F16169-08E0-E14B-A6C5-AD7803F3D63D}"/>
              </a:ext>
            </a:extLst>
          </p:cNvPr>
          <p:cNvSpPr>
            <a:spLocks noGrp="1"/>
          </p:cNvSpPr>
          <p:nvPr>
            <p:ph type="title"/>
          </p:nvPr>
        </p:nvSpPr>
        <p:spPr/>
        <p:txBody>
          <a:bodyPr/>
          <a:lstStyle/>
          <a:p>
            <a:r>
              <a:rPr lang="en-US" dirty="0"/>
              <a:t>The OMOP CDM tables</a:t>
            </a:r>
          </a:p>
        </p:txBody>
      </p:sp>
      <p:sp>
        <p:nvSpPr>
          <p:cNvPr id="5" name="Text Placeholder 4">
            <a:extLst>
              <a:ext uri="{FF2B5EF4-FFF2-40B4-BE49-F238E27FC236}">
                <a16:creationId xmlns:a16="http://schemas.microsoft.com/office/drawing/2014/main" id="{67F74D21-2DD4-654B-BC03-E717365DD677}"/>
              </a:ext>
            </a:extLst>
          </p:cNvPr>
          <p:cNvSpPr>
            <a:spLocks noGrp="1"/>
          </p:cNvSpPr>
          <p:nvPr>
            <p:ph type="body" idx="1"/>
          </p:nvPr>
        </p:nvSpPr>
        <p:spPr/>
        <p:txBody>
          <a:bodyPr/>
          <a:lstStyle/>
          <a:p>
            <a:endParaRPr lang="en-US"/>
          </a:p>
        </p:txBody>
      </p:sp>
      <p:sp>
        <p:nvSpPr>
          <p:cNvPr id="7" name="Slide Number Placeholder 6">
            <a:extLst>
              <a:ext uri="{FF2B5EF4-FFF2-40B4-BE49-F238E27FC236}">
                <a16:creationId xmlns:a16="http://schemas.microsoft.com/office/drawing/2014/main" id="{2EF29F86-18E6-F448-832B-3FEE9A38AB95}"/>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smtClean="0">
                <a:solidFill>
                  <a:srgbClr val="888888"/>
                </a:solidFill>
                <a:latin typeface="Calibri"/>
                <a:ea typeface="Calibri"/>
                <a:cs typeface="Calibri"/>
                <a:sym typeface="Calibri"/>
              </a:rPr>
              <a:t>13</a:t>
            </a:fld>
            <a:endParaRPr lang="en"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7748982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3E0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39BA1-7C02-9548-A47F-ED274DF9ADDB}"/>
              </a:ext>
            </a:extLst>
          </p:cNvPr>
          <p:cNvSpPr>
            <a:spLocks noGrp="1"/>
          </p:cNvSpPr>
          <p:nvPr>
            <p:ph type="title"/>
          </p:nvPr>
        </p:nvSpPr>
        <p:spPr/>
        <p:txBody>
          <a:bodyPr/>
          <a:lstStyle/>
          <a:p>
            <a:r>
              <a:rPr lang="en-US" dirty="0"/>
              <a:t>PERSON</a:t>
            </a:r>
          </a:p>
        </p:txBody>
      </p:sp>
      <p:sp>
        <p:nvSpPr>
          <p:cNvPr id="3" name="Text Placeholder 2">
            <a:extLst>
              <a:ext uri="{FF2B5EF4-FFF2-40B4-BE49-F238E27FC236}">
                <a16:creationId xmlns:a16="http://schemas.microsoft.com/office/drawing/2014/main" id="{111AE7C2-1E5B-604E-9C39-9E6503E20D4B}"/>
              </a:ext>
            </a:extLst>
          </p:cNvPr>
          <p:cNvSpPr>
            <a:spLocks noGrp="1"/>
          </p:cNvSpPr>
          <p:nvPr>
            <p:ph type="body" idx="1"/>
          </p:nvPr>
        </p:nvSpPr>
        <p:spPr/>
        <p:txBody>
          <a:bodyPr/>
          <a:lstStyle/>
          <a:p>
            <a:r>
              <a:rPr lang="en-US" dirty="0"/>
              <a:t>Uniquely identifies each patient who has at least one clinical observation recorded in the source data</a:t>
            </a:r>
          </a:p>
          <a:p>
            <a:pPr lvl="1"/>
            <a:r>
              <a:rPr lang="en-US" dirty="0"/>
              <a:t>Each PERSON record has demographic attributes which are assumed to be constant for the patient throughout the course of their periods of observation e.g. </a:t>
            </a:r>
            <a:r>
              <a:rPr lang="en-US" b="1" dirty="0"/>
              <a:t>location or gender is expected to have a unique value per person, even though in life these data may change over time.</a:t>
            </a:r>
          </a:p>
          <a:p>
            <a:endParaRPr lang="en-US" dirty="0"/>
          </a:p>
          <a:p>
            <a:endParaRPr lang="en-US" dirty="0"/>
          </a:p>
        </p:txBody>
      </p:sp>
      <p:sp>
        <p:nvSpPr>
          <p:cNvPr id="5" name="Slide Number Placeholder 4">
            <a:extLst>
              <a:ext uri="{FF2B5EF4-FFF2-40B4-BE49-F238E27FC236}">
                <a16:creationId xmlns:a16="http://schemas.microsoft.com/office/drawing/2014/main" id="{F762D8C3-112A-544C-A748-F93FF0DD459B}"/>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14</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49250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3E0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96AD2-AEB8-1946-A60A-031D121C5B6A}"/>
              </a:ext>
            </a:extLst>
          </p:cNvPr>
          <p:cNvSpPr>
            <a:spLocks noGrp="1"/>
          </p:cNvSpPr>
          <p:nvPr>
            <p:ph type="title"/>
          </p:nvPr>
        </p:nvSpPr>
        <p:spPr/>
        <p:txBody>
          <a:bodyPr/>
          <a:lstStyle/>
          <a:p>
            <a:r>
              <a:rPr lang="en-US" dirty="0"/>
              <a:t>CONDITION OCCURRENCE</a:t>
            </a:r>
          </a:p>
        </p:txBody>
      </p:sp>
      <p:sp>
        <p:nvSpPr>
          <p:cNvPr id="3" name="Text Placeholder 2">
            <a:extLst>
              <a:ext uri="{FF2B5EF4-FFF2-40B4-BE49-F238E27FC236}">
                <a16:creationId xmlns:a16="http://schemas.microsoft.com/office/drawing/2014/main" id="{FF2B81D4-143C-F44F-A6F2-E7BEB7A5CC30}"/>
              </a:ext>
            </a:extLst>
          </p:cNvPr>
          <p:cNvSpPr>
            <a:spLocks noGrp="1"/>
          </p:cNvSpPr>
          <p:nvPr>
            <p:ph type="body" idx="1"/>
          </p:nvPr>
        </p:nvSpPr>
        <p:spPr/>
        <p:txBody>
          <a:bodyPr/>
          <a:lstStyle/>
          <a:p>
            <a:r>
              <a:rPr lang="en-US" sz="2800" dirty="0"/>
              <a:t>Contains records of a PERSON suggesting the presence of a disease or medical condition stated as a diagnosis, a sign or a symptom, which is either observed by a PROVIDER or reported by the PERSON</a:t>
            </a:r>
          </a:p>
          <a:p>
            <a:pPr lvl="1"/>
            <a:r>
              <a:rPr lang="en-US" sz="2400" dirty="0"/>
              <a:t> </a:t>
            </a:r>
            <a:r>
              <a:rPr lang="en-US" sz="2000" dirty="0"/>
              <a:t>Codes written in the process of establishing the diagnosis, such as “question of” and “rule out”, are not represented here</a:t>
            </a:r>
          </a:p>
          <a:p>
            <a:pPr lvl="1"/>
            <a:r>
              <a:rPr lang="en-US" sz="2000" dirty="0"/>
              <a:t> The visit during which the condition was observed is recorded through a reference to the VISIT OCCURRENCE table</a:t>
            </a:r>
          </a:p>
          <a:p>
            <a:pPr lvl="1"/>
            <a:r>
              <a:rPr lang="en-US" sz="2000" dirty="0"/>
              <a:t> Sources: problem lists, billing diagnosis, admit diagnosis</a:t>
            </a:r>
          </a:p>
          <a:p>
            <a:endParaRPr lang="en-US" dirty="0"/>
          </a:p>
          <a:p>
            <a:endParaRPr lang="en-US" dirty="0"/>
          </a:p>
        </p:txBody>
      </p:sp>
      <p:sp>
        <p:nvSpPr>
          <p:cNvPr id="5" name="Slide Number Placeholder 4">
            <a:extLst>
              <a:ext uri="{FF2B5EF4-FFF2-40B4-BE49-F238E27FC236}">
                <a16:creationId xmlns:a16="http://schemas.microsoft.com/office/drawing/2014/main" id="{50E2121D-A07A-E044-B341-424245B45E5A}"/>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15</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7987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3E0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7C6DD-FEB4-BF48-AEF5-4C724C93A58B}"/>
              </a:ext>
            </a:extLst>
          </p:cNvPr>
          <p:cNvSpPr>
            <a:spLocks noGrp="1"/>
          </p:cNvSpPr>
          <p:nvPr>
            <p:ph type="title"/>
          </p:nvPr>
        </p:nvSpPr>
        <p:spPr/>
        <p:txBody>
          <a:bodyPr/>
          <a:lstStyle/>
          <a:p>
            <a:r>
              <a:rPr lang="en-US" dirty="0"/>
              <a:t>DRUG EXPOSURE</a:t>
            </a:r>
          </a:p>
        </p:txBody>
      </p:sp>
      <p:sp>
        <p:nvSpPr>
          <p:cNvPr id="3" name="Text Placeholder 2">
            <a:extLst>
              <a:ext uri="{FF2B5EF4-FFF2-40B4-BE49-F238E27FC236}">
                <a16:creationId xmlns:a16="http://schemas.microsoft.com/office/drawing/2014/main" id="{93C2AE88-16C3-F443-8F14-05F3F8E7DA4D}"/>
              </a:ext>
            </a:extLst>
          </p:cNvPr>
          <p:cNvSpPr>
            <a:spLocks noGrp="1"/>
          </p:cNvSpPr>
          <p:nvPr>
            <p:ph type="body" idx="1"/>
          </p:nvPr>
        </p:nvSpPr>
        <p:spPr/>
        <p:txBody>
          <a:bodyPr/>
          <a:lstStyle/>
          <a:p>
            <a:r>
              <a:rPr lang="en-US" dirty="0"/>
              <a:t>Contains records about drugs ingested or otherwise introduced into the body. </a:t>
            </a:r>
          </a:p>
          <a:p>
            <a:pPr lvl="1"/>
            <a:r>
              <a:rPr lang="en-US" dirty="0"/>
              <a:t> Drug exposure is </a:t>
            </a:r>
            <a:r>
              <a:rPr lang="en-US" i="1" dirty="0"/>
              <a:t>inferred</a:t>
            </a:r>
            <a:r>
              <a:rPr lang="en-US" dirty="0"/>
              <a:t> from clinical events associated with orders, prescriptions written, pharmacy dispensing, procedural administrations, and other patient-reported information</a:t>
            </a:r>
          </a:p>
          <a:p>
            <a:endParaRPr lang="en-US" dirty="0"/>
          </a:p>
        </p:txBody>
      </p:sp>
      <p:sp>
        <p:nvSpPr>
          <p:cNvPr id="5" name="Slide Number Placeholder 4">
            <a:extLst>
              <a:ext uri="{FF2B5EF4-FFF2-40B4-BE49-F238E27FC236}">
                <a16:creationId xmlns:a16="http://schemas.microsoft.com/office/drawing/2014/main" id="{11FB6E7E-0342-7440-A695-3346679F49B9}"/>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16</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39709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3E0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D299-E071-0549-9673-27C7E36C5881}"/>
              </a:ext>
            </a:extLst>
          </p:cNvPr>
          <p:cNvSpPr>
            <a:spLocks noGrp="1"/>
          </p:cNvSpPr>
          <p:nvPr>
            <p:ph type="title"/>
          </p:nvPr>
        </p:nvSpPr>
        <p:spPr/>
        <p:txBody>
          <a:bodyPr/>
          <a:lstStyle/>
          <a:p>
            <a:r>
              <a:rPr lang="en-US" dirty="0"/>
              <a:t>MEASUREMENT</a:t>
            </a:r>
          </a:p>
        </p:txBody>
      </p:sp>
      <p:sp>
        <p:nvSpPr>
          <p:cNvPr id="3" name="Text Placeholder 2">
            <a:extLst>
              <a:ext uri="{FF2B5EF4-FFF2-40B4-BE49-F238E27FC236}">
                <a16:creationId xmlns:a16="http://schemas.microsoft.com/office/drawing/2014/main" id="{45E65D8D-3564-6E4A-8223-11A9B3DFEA0D}"/>
              </a:ext>
            </a:extLst>
          </p:cNvPr>
          <p:cNvSpPr>
            <a:spLocks noGrp="1"/>
          </p:cNvSpPr>
          <p:nvPr>
            <p:ph type="body" idx="1"/>
          </p:nvPr>
        </p:nvSpPr>
        <p:spPr/>
        <p:txBody>
          <a:bodyPr/>
          <a:lstStyle/>
          <a:p>
            <a:r>
              <a:rPr lang="en-US" dirty="0"/>
              <a:t>Contains records of structured values (numerical or categorical) obtained through systematic and standardized examination or testing of a PERSON or PERSON’s sample.</a:t>
            </a:r>
          </a:p>
          <a:p>
            <a:pPr lvl="1"/>
            <a:r>
              <a:rPr lang="en-US" dirty="0"/>
              <a:t>For example, height, weight, blood pressure, laboratory test results</a:t>
            </a:r>
          </a:p>
          <a:p>
            <a:pPr lvl="1"/>
            <a:r>
              <a:rPr lang="en-US" dirty="0"/>
              <a:t> Includes the order and the result</a:t>
            </a:r>
          </a:p>
          <a:p>
            <a:pPr lvl="1"/>
            <a:r>
              <a:rPr lang="en-US" dirty="0"/>
              <a:t> No free form results: unit has a concept and values are separated for strings and numbers</a:t>
            </a:r>
          </a:p>
          <a:p>
            <a:endParaRPr lang="en-US" dirty="0"/>
          </a:p>
        </p:txBody>
      </p:sp>
      <p:sp>
        <p:nvSpPr>
          <p:cNvPr id="5" name="Slide Number Placeholder 4">
            <a:extLst>
              <a:ext uri="{FF2B5EF4-FFF2-40B4-BE49-F238E27FC236}">
                <a16:creationId xmlns:a16="http://schemas.microsoft.com/office/drawing/2014/main" id="{E663861A-1BE8-B740-A52D-02CBCA77EFAE}"/>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17</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742824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3E0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D8CA5-1DDF-7243-9B2B-19737C82C71B}"/>
              </a:ext>
            </a:extLst>
          </p:cNvPr>
          <p:cNvSpPr>
            <a:spLocks noGrp="1"/>
          </p:cNvSpPr>
          <p:nvPr>
            <p:ph type="title"/>
          </p:nvPr>
        </p:nvSpPr>
        <p:spPr/>
        <p:txBody>
          <a:bodyPr/>
          <a:lstStyle/>
          <a:p>
            <a:r>
              <a:rPr lang="en-US" dirty="0"/>
              <a:t>OBSERVATION</a:t>
            </a:r>
          </a:p>
        </p:txBody>
      </p:sp>
      <p:sp>
        <p:nvSpPr>
          <p:cNvPr id="3" name="Text Placeholder 2">
            <a:extLst>
              <a:ext uri="{FF2B5EF4-FFF2-40B4-BE49-F238E27FC236}">
                <a16:creationId xmlns:a16="http://schemas.microsoft.com/office/drawing/2014/main" id="{09FAF33F-111D-F64A-AC6D-1E8AE339B8B8}"/>
              </a:ext>
            </a:extLst>
          </p:cNvPr>
          <p:cNvSpPr>
            <a:spLocks noGrp="1"/>
          </p:cNvSpPr>
          <p:nvPr>
            <p:ph type="body" idx="1"/>
          </p:nvPr>
        </p:nvSpPr>
        <p:spPr/>
        <p:txBody>
          <a:bodyPr/>
          <a:lstStyle/>
          <a:p>
            <a:r>
              <a:rPr lang="en-US" dirty="0"/>
              <a:t>Captures clinical facts about a PERSON obtained in the context of examination, questioning or a procedure. </a:t>
            </a:r>
            <a:r>
              <a:rPr lang="en-US" b="1" dirty="0"/>
              <a:t>Any data that cannot be represented by any other domains</a:t>
            </a:r>
            <a:r>
              <a:rPr lang="en-US" dirty="0"/>
              <a:t>, such as social and lifestyle facts, medical history, family history, etc. are recorded here.</a:t>
            </a:r>
          </a:p>
        </p:txBody>
      </p:sp>
      <p:sp>
        <p:nvSpPr>
          <p:cNvPr id="5" name="Slide Number Placeholder 4">
            <a:extLst>
              <a:ext uri="{FF2B5EF4-FFF2-40B4-BE49-F238E27FC236}">
                <a16:creationId xmlns:a16="http://schemas.microsoft.com/office/drawing/2014/main" id="{4E55CEF3-CFDD-9448-AB49-80BD2A55E8F1}"/>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18</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1546818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77A41-8244-5447-98AA-EFC1A2C5ACC1}"/>
              </a:ext>
            </a:extLst>
          </p:cNvPr>
          <p:cNvSpPr>
            <a:spLocks noGrp="1"/>
          </p:cNvSpPr>
          <p:nvPr>
            <p:ph type="title"/>
          </p:nvPr>
        </p:nvSpPr>
        <p:spPr/>
        <p:txBody>
          <a:bodyPr/>
          <a:lstStyle/>
          <a:p>
            <a:r>
              <a:rPr lang="en-US" sz="3600" dirty="0">
                <a:solidFill>
                  <a:schemeClr val="bg1"/>
                </a:solidFill>
              </a:rPr>
              <a:t>Breakout: Putting data into the OMOP CDM</a:t>
            </a:r>
          </a:p>
        </p:txBody>
      </p:sp>
      <p:sp>
        <p:nvSpPr>
          <p:cNvPr id="3" name="Text Placeholder 2">
            <a:extLst>
              <a:ext uri="{FF2B5EF4-FFF2-40B4-BE49-F238E27FC236}">
                <a16:creationId xmlns:a16="http://schemas.microsoft.com/office/drawing/2014/main" id="{08708CC3-706E-364D-912D-298711EBFA33}"/>
              </a:ext>
            </a:extLst>
          </p:cNvPr>
          <p:cNvSpPr>
            <a:spLocks noGrp="1"/>
          </p:cNvSpPr>
          <p:nvPr>
            <p:ph type="body" idx="1"/>
          </p:nvPr>
        </p:nvSpPr>
        <p:spPr/>
        <p:txBody>
          <a:bodyPr/>
          <a:lstStyle/>
          <a:p>
            <a:pPr>
              <a:buClr>
                <a:schemeClr val="bg1"/>
              </a:buClr>
            </a:pPr>
            <a:r>
              <a:rPr lang="en-US" dirty="0">
                <a:solidFill>
                  <a:schemeClr val="bg1"/>
                </a:solidFill>
              </a:rPr>
              <a:t>You have demographic, diagnosis, procedure and medication records from Epic Clarity about an adolescent female seen at LPCH. </a:t>
            </a:r>
          </a:p>
          <a:p>
            <a:pPr lvl="1">
              <a:buClr>
                <a:schemeClr val="bg1"/>
              </a:buClr>
            </a:pPr>
            <a:r>
              <a:rPr lang="en-US" dirty="0">
                <a:solidFill>
                  <a:schemeClr val="bg1"/>
                </a:solidFill>
              </a:rPr>
              <a:t>Pick one of the CDM data tables and convert the corresponding records into rows in that table.</a:t>
            </a:r>
          </a:p>
          <a:p>
            <a:pPr lvl="1">
              <a:buClr>
                <a:schemeClr val="bg1"/>
              </a:buClr>
            </a:pPr>
            <a:r>
              <a:rPr lang="en-US" dirty="0">
                <a:solidFill>
                  <a:schemeClr val="bg1"/>
                </a:solidFill>
              </a:rPr>
              <a:t>What data do you keep? Which details do you ignore?</a:t>
            </a:r>
            <a:endParaRPr lang="en-US" dirty="0"/>
          </a:p>
        </p:txBody>
      </p:sp>
      <p:sp>
        <p:nvSpPr>
          <p:cNvPr id="5" name="Slide Number Placeholder 4">
            <a:extLst>
              <a:ext uri="{FF2B5EF4-FFF2-40B4-BE49-F238E27FC236}">
                <a16:creationId xmlns:a16="http://schemas.microsoft.com/office/drawing/2014/main" id="{4F9E55D6-B324-9D47-8DB8-931020F6E446}"/>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19</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234944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 for today</a:t>
            </a:r>
          </a:p>
        </p:txBody>
      </p:sp>
      <p:sp>
        <p:nvSpPr>
          <p:cNvPr id="3" name="Text Placeholder 2"/>
          <p:cNvSpPr>
            <a:spLocks noGrp="1"/>
          </p:cNvSpPr>
          <p:nvPr>
            <p:ph type="body" idx="1"/>
          </p:nvPr>
        </p:nvSpPr>
        <p:spPr/>
        <p:txBody>
          <a:bodyPr/>
          <a:lstStyle/>
          <a:p>
            <a:pPr marL="530225" indent="-514350">
              <a:buFont typeface="+mj-lt"/>
              <a:buAutoNum type="arabicPeriod"/>
            </a:pPr>
            <a:r>
              <a:rPr lang="en-US" sz="2400" dirty="0"/>
              <a:t>Describe the EHRs </a:t>
            </a:r>
            <a:r>
              <a:rPr lang="en-US" sz="2400" dirty="0">
                <a:sym typeface="Wingdings" pitchFamily="2" charset="2"/>
              </a:rPr>
              <a:t></a:t>
            </a:r>
            <a:r>
              <a:rPr lang="en-US" sz="2400" dirty="0"/>
              <a:t> clinical data warehouse process at Stanford (using the OMOP CDM)</a:t>
            </a:r>
          </a:p>
          <a:p>
            <a:pPr marL="758825" lvl="1" indent="-342900"/>
            <a:r>
              <a:rPr lang="en-US" sz="2000" dirty="0"/>
              <a:t>Design decisions, benefits and drawbacks</a:t>
            </a:r>
          </a:p>
          <a:p>
            <a:pPr marL="530225" indent="-514350">
              <a:buFont typeface="+mj-lt"/>
              <a:buAutoNum type="arabicPeriod"/>
            </a:pPr>
            <a:r>
              <a:rPr lang="en-US" sz="2400" dirty="0"/>
              <a:t>Identify the OMOP CDM tables used for the most common EHR data types</a:t>
            </a:r>
          </a:p>
          <a:p>
            <a:pPr marL="530225" indent="-514350">
              <a:buFont typeface="+mj-lt"/>
              <a:buAutoNum type="arabicPeriod"/>
            </a:pPr>
            <a:r>
              <a:rPr lang="en-US" sz="2400" dirty="0"/>
              <a:t>Understand the relationship between OMOP CDM data tables and OHDSI Standardized Vocabularies</a:t>
            </a:r>
          </a:p>
          <a:p>
            <a:pPr marL="530225" indent="-514350">
              <a:buFont typeface="+mj-lt"/>
              <a:buAutoNum type="arabicPeriod"/>
            </a:pPr>
            <a:r>
              <a:rPr lang="en-US" sz="2400" dirty="0"/>
              <a:t>Know the clinical data science tools and training available on campus, and how to find them</a:t>
            </a:r>
          </a:p>
        </p:txBody>
      </p:sp>
      <p:sp>
        <p:nvSpPr>
          <p:cNvPr id="4" name="Rectangle 3">
            <a:extLst>
              <a:ext uri="{FF2B5EF4-FFF2-40B4-BE49-F238E27FC236}">
                <a16:creationId xmlns:a16="http://schemas.microsoft.com/office/drawing/2014/main" id="{14809D20-A647-494B-9A56-1ACCBCBC6054}"/>
              </a:ext>
            </a:extLst>
          </p:cNvPr>
          <p:cNvSpPr/>
          <p:nvPr/>
        </p:nvSpPr>
        <p:spPr>
          <a:xfrm>
            <a:off x="4454820" y="3275112"/>
            <a:ext cx="234360" cy="307777"/>
          </a:xfrm>
          <a:prstGeom prst="rect">
            <a:avLst/>
          </a:prstGeom>
        </p:spPr>
        <p:txBody>
          <a:bodyPr wrap="none">
            <a:spAutoFit/>
          </a:bodyPr>
          <a:lstStyle/>
          <a:p>
            <a:r>
              <a:rPr lang="en-US" dirty="0"/>
              <a:t> </a:t>
            </a:r>
          </a:p>
        </p:txBody>
      </p:sp>
      <p:sp>
        <p:nvSpPr>
          <p:cNvPr id="6" name="Slide Number Placeholder 5">
            <a:extLst>
              <a:ext uri="{FF2B5EF4-FFF2-40B4-BE49-F238E27FC236}">
                <a16:creationId xmlns:a16="http://schemas.microsoft.com/office/drawing/2014/main" id="{A7DA8A91-9751-0E46-858B-2B3C74EC4F23}"/>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2</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663315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175855-DA17-2C48-92C5-6D976CF924C8}"/>
              </a:ext>
            </a:extLst>
          </p:cNvPr>
          <p:cNvSpPr>
            <a:spLocks noGrp="1"/>
          </p:cNvSpPr>
          <p:nvPr>
            <p:ph type="title"/>
          </p:nvPr>
        </p:nvSpPr>
        <p:spPr/>
        <p:txBody>
          <a:bodyPr/>
          <a:lstStyle/>
          <a:p>
            <a:r>
              <a:rPr lang="en-US" dirty="0"/>
              <a:t>Populating the OMOP data tables using the OHDSI vocabularies</a:t>
            </a:r>
          </a:p>
        </p:txBody>
      </p:sp>
      <p:sp>
        <p:nvSpPr>
          <p:cNvPr id="5" name="Text Placeholder 4">
            <a:extLst>
              <a:ext uri="{FF2B5EF4-FFF2-40B4-BE49-F238E27FC236}">
                <a16:creationId xmlns:a16="http://schemas.microsoft.com/office/drawing/2014/main" id="{2ECD9DB5-85BD-3749-88A9-9F09915A4222}"/>
              </a:ext>
            </a:extLst>
          </p:cNvPr>
          <p:cNvSpPr>
            <a:spLocks noGrp="1"/>
          </p:cNvSpPr>
          <p:nvPr>
            <p:ph type="body" idx="1"/>
          </p:nvPr>
        </p:nvSpPr>
        <p:spPr/>
        <p:txBody>
          <a:bodyPr/>
          <a:lstStyle/>
          <a:p>
            <a:endParaRPr lang="en-US" dirty="0"/>
          </a:p>
        </p:txBody>
      </p:sp>
      <p:sp>
        <p:nvSpPr>
          <p:cNvPr id="7" name="Slide Number Placeholder 6">
            <a:extLst>
              <a:ext uri="{FF2B5EF4-FFF2-40B4-BE49-F238E27FC236}">
                <a16:creationId xmlns:a16="http://schemas.microsoft.com/office/drawing/2014/main" id="{207F9477-452A-604A-BB0A-5F0C43DE549B}"/>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smtClean="0">
                <a:solidFill>
                  <a:srgbClr val="888888"/>
                </a:solidFill>
                <a:latin typeface="Calibri"/>
                <a:ea typeface="Calibri"/>
                <a:cs typeface="Calibri"/>
                <a:sym typeface="Calibri"/>
              </a:rPr>
              <a:t>20</a:t>
            </a:fld>
            <a:endParaRPr lang="en"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805254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304EA-F66C-6445-AB68-7C2EC1C50618}"/>
              </a:ext>
            </a:extLst>
          </p:cNvPr>
          <p:cNvSpPr>
            <a:spLocks noGrp="1"/>
          </p:cNvSpPr>
          <p:nvPr>
            <p:ph type="title"/>
          </p:nvPr>
        </p:nvSpPr>
        <p:spPr/>
        <p:txBody>
          <a:bodyPr/>
          <a:lstStyle/>
          <a:p>
            <a:r>
              <a:rPr lang="en-US" dirty="0"/>
              <a:t>Putting data into the OMOP CDM</a:t>
            </a:r>
          </a:p>
        </p:txBody>
      </p:sp>
      <p:sp>
        <p:nvSpPr>
          <p:cNvPr id="3" name="Text Placeholder 2">
            <a:extLst>
              <a:ext uri="{FF2B5EF4-FFF2-40B4-BE49-F238E27FC236}">
                <a16:creationId xmlns:a16="http://schemas.microsoft.com/office/drawing/2014/main" id="{E79FDD0F-8C87-4C42-B23A-DD65253F2E70}"/>
              </a:ext>
            </a:extLst>
          </p:cNvPr>
          <p:cNvSpPr>
            <a:spLocks noGrp="1"/>
          </p:cNvSpPr>
          <p:nvPr>
            <p:ph type="body" idx="1"/>
          </p:nvPr>
        </p:nvSpPr>
        <p:spPr/>
        <p:txBody>
          <a:bodyPr/>
          <a:lstStyle/>
          <a:p>
            <a:r>
              <a:rPr lang="en-US" dirty="0"/>
              <a:t>Create rules to </a:t>
            </a:r>
            <a:r>
              <a:rPr lang="en-US" i="1" dirty="0"/>
              <a:t>transform</a:t>
            </a:r>
            <a:r>
              <a:rPr lang="en-US" dirty="0"/>
              <a:t> source records for each OMOP CDM table</a:t>
            </a:r>
          </a:p>
          <a:p>
            <a:pPr lvl="1"/>
            <a:r>
              <a:rPr lang="en-US" dirty="0"/>
              <a:t> Records from multiple source tables can be merged into a single OMOP CDM table</a:t>
            </a:r>
          </a:p>
          <a:p>
            <a:pPr lvl="1"/>
            <a:r>
              <a:rPr lang="en-US" dirty="0"/>
              <a:t> Details from source tables can be lost in conforming to OMOP CDM table structures</a:t>
            </a:r>
          </a:p>
        </p:txBody>
      </p:sp>
      <p:sp>
        <p:nvSpPr>
          <p:cNvPr id="5" name="Slide Number Placeholder 4">
            <a:extLst>
              <a:ext uri="{FF2B5EF4-FFF2-40B4-BE49-F238E27FC236}">
                <a16:creationId xmlns:a16="http://schemas.microsoft.com/office/drawing/2014/main" id="{ACA1A672-2FF1-494C-884A-64AF79B0C8D3}"/>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21</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687708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13AE4-D880-DB44-91CF-66ECD6DADC8B}"/>
              </a:ext>
            </a:extLst>
          </p:cNvPr>
          <p:cNvSpPr>
            <a:spLocks noGrp="1"/>
          </p:cNvSpPr>
          <p:nvPr>
            <p:ph type="title"/>
          </p:nvPr>
        </p:nvSpPr>
        <p:spPr/>
        <p:txBody>
          <a:bodyPr/>
          <a:lstStyle/>
          <a:p>
            <a:r>
              <a:rPr lang="en-US" dirty="0"/>
              <a:t>Putting data into the OMOP CDM</a:t>
            </a:r>
          </a:p>
        </p:txBody>
      </p:sp>
      <p:sp>
        <p:nvSpPr>
          <p:cNvPr id="3" name="Text Placeholder 2">
            <a:extLst>
              <a:ext uri="{FF2B5EF4-FFF2-40B4-BE49-F238E27FC236}">
                <a16:creationId xmlns:a16="http://schemas.microsoft.com/office/drawing/2014/main" id="{AA181AE8-4472-344C-85B8-56A792F38BD8}"/>
              </a:ext>
            </a:extLst>
          </p:cNvPr>
          <p:cNvSpPr>
            <a:spLocks noGrp="1"/>
          </p:cNvSpPr>
          <p:nvPr>
            <p:ph type="body" idx="1"/>
          </p:nvPr>
        </p:nvSpPr>
        <p:spPr/>
        <p:txBody>
          <a:bodyPr/>
          <a:lstStyle/>
          <a:p>
            <a:r>
              <a:rPr lang="en-US" dirty="0"/>
              <a:t>Create rules to </a:t>
            </a:r>
            <a:r>
              <a:rPr lang="en-US" i="1" dirty="0"/>
              <a:t>map</a:t>
            </a:r>
            <a:r>
              <a:rPr lang="en-US" dirty="0"/>
              <a:t> source values to concepts from medical terminologies and vocabularies (e.g. SNOMED, ICD10, LOINC)</a:t>
            </a:r>
          </a:p>
          <a:p>
            <a:pPr lvl="1"/>
            <a:r>
              <a:rPr lang="en-US" dirty="0"/>
              <a:t>A source value may not have a code associated with it (labs are the most common case for this), which means manual review is needed to assign one</a:t>
            </a:r>
          </a:p>
          <a:p>
            <a:r>
              <a:rPr lang="en-US" dirty="0"/>
              <a:t>OHDSI uses its own vocabularies, comprised of 90+ medical ontologies and terminologies</a:t>
            </a:r>
          </a:p>
          <a:p>
            <a:endParaRPr lang="en-US" dirty="0"/>
          </a:p>
          <a:p>
            <a:endParaRPr lang="en-US" dirty="0"/>
          </a:p>
        </p:txBody>
      </p:sp>
      <p:sp>
        <p:nvSpPr>
          <p:cNvPr id="5" name="Slide Number Placeholder 4">
            <a:extLst>
              <a:ext uri="{FF2B5EF4-FFF2-40B4-BE49-F238E27FC236}">
                <a16:creationId xmlns:a16="http://schemas.microsoft.com/office/drawing/2014/main" id="{7A375104-BD0C-9444-B5E3-8E8883855295}"/>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22</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18933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EE6D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1354C-47FF-254B-AE21-C54FA6731326}"/>
              </a:ext>
            </a:extLst>
          </p:cNvPr>
          <p:cNvSpPr>
            <a:spLocks noGrp="1"/>
          </p:cNvSpPr>
          <p:nvPr>
            <p:ph type="title"/>
          </p:nvPr>
        </p:nvSpPr>
        <p:spPr/>
        <p:txBody>
          <a:bodyPr/>
          <a:lstStyle/>
          <a:p>
            <a:r>
              <a:rPr lang="en-US" sz="4000" dirty="0"/>
              <a:t>The OHDSI Standardized Vocabularies</a:t>
            </a:r>
          </a:p>
        </p:txBody>
      </p:sp>
      <p:sp>
        <p:nvSpPr>
          <p:cNvPr id="3" name="Text Placeholder 2">
            <a:extLst>
              <a:ext uri="{FF2B5EF4-FFF2-40B4-BE49-F238E27FC236}">
                <a16:creationId xmlns:a16="http://schemas.microsoft.com/office/drawing/2014/main" id="{62531B05-C87A-654A-AE89-1A18BA6EBB19}"/>
              </a:ext>
            </a:extLst>
          </p:cNvPr>
          <p:cNvSpPr>
            <a:spLocks noGrp="1"/>
          </p:cNvSpPr>
          <p:nvPr>
            <p:ph type="body" idx="1"/>
          </p:nvPr>
        </p:nvSpPr>
        <p:spPr>
          <a:xfrm>
            <a:off x="457200" y="1143300"/>
            <a:ext cx="4572000" cy="5344586"/>
          </a:xfrm>
        </p:spPr>
        <p:txBody>
          <a:bodyPr/>
          <a:lstStyle/>
          <a:p>
            <a:r>
              <a:rPr lang="en-US" sz="2000" kern="1200" dirty="0">
                <a:solidFill>
                  <a:schemeClr val="tx1"/>
                </a:solidFill>
              </a:rPr>
              <a:t>Contains </a:t>
            </a:r>
            <a:r>
              <a:rPr lang="en-US" sz="2000" b="1" kern="1200" dirty="0">
                <a:solidFill>
                  <a:schemeClr val="tx1"/>
                </a:solidFill>
              </a:rPr>
              <a:t>Concept</a:t>
            </a:r>
            <a:r>
              <a:rPr lang="en-US" sz="2000" kern="1200" dirty="0">
                <a:solidFill>
                  <a:schemeClr val="tx1"/>
                </a:solidFill>
              </a:rPr>
              <a:t> records that uniquely identify each fundamental unit of meaning used to express clinical information in all domain tables of the CDM, and the </a:t>
            </a:r>
            <a:r>
              <a:rPr lang="en-US" sz="2000" b="1" kern="1200" dirty="0">
                <a:solidFill>
                  <a:schemeClr val="tx1"/>
                </a:solidFill>
              </a:rPr>
              <a:t>Relationships</a:t>
            </a:r>
            <a:r>
              <a:rPr lang="en-US" sz="2000" kern="1200" dirty="0">
                <a:solidFill>
                  <a:schemeClr val="tx1"/>
                </a:solidFill>
              </a:rPr>
              <a:t> between them. </a:t>
            </a:r>
          </a:p>
          <a:p>
            <a:r>
              <a:rPr lang="en-US" sz="2000" kern="1200" dirty="0">
                <a:solidFill>
                  <a:schemeClr val="tx1"/>
                </a:solidFill>
              </a:rPr>
              <a:t>Uses </a:t>
            </a:r>
            <a:r>
              <a:rPr lang="en-US" sz="2000" b="1" kern="1200" dirty="0">
                <a:solidFill>
                  <a:schemeClr val="tx1"/>
                </a:solidFill>
              </a:rPr>
              <a:t>SNOMED CT </a:t>
            </a:r>
            <a:r>
              <a:rPr lang="en-US" sz="2000" kern="1200" dirty="0">
                <a:solidFill>
                  <a:schemeClr val="tx1"/>
                </a:solidFill>
              </a:rPr>
              <a:t>as the ‘Standard’ vocabulary</a:t>
            </a:r>
          </a:p>
          <a:p>
            <a:pPr lvl="1"/>
            <a:r>
              <a:rPr lang="en-US" sz="2000" dirty="0"/>
              <a:t>All other vocabularies are mapped to SNOMED CT</a:t>
            </a:r>
          </a:p>
          <a:p>
            <a:pPr lvl="1"/>
            <a:r>
              <a:rPr lang="en-US" sz="2000" dirty="0"/>
              <a:t>Only standard concepts are used as the primary concept identifier in domain tables</a:t>
            </a:r>
          </a:p>
          <a:p>
            <a:pPr lvl="1"/>
            <a:r>
              <a:rPr lang="en-US" sz="2000" dirty="0"/>
              <a:t>This mapping is a labor of love (and sometimes arbitrary decisions!)</a:t>
            </a:r>
          </a:p>
          <a:p>
            <a:endParaRPr lang="en-US" sz="2000" dirty="0"/>
          </a:p>
          <a:p>
            <a:endParaRPr lang="en-US" sz="2000" dirty="0"/>
          </a:p>
        </p:txBody>
      </p:sp>
      <p:sp>
        <p:nvSpPr>
          <p:cNvPr id="5" name="Slide Number Placeholder 4">
            <a:extLst>
              <a:ext uri="{FF2B5EF4-FFF2-40B4-BE49-F238E27FC236}">
                <a16:creationId xmlns:a16="http://schemas.microsoft.com/office/drawing/2014/main" id="{0A565549-1D7E-7B4B-883F-A75C8CEFBCEF}"/>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23</a:t>
            </a:fld>
            <a:endParaRPr lang="en" sz="1200" b="0" i="0" u="none" strike="noStrike" cap="none">
              <a:solidFill>
                <a:srgbClr val="888888"/>
              </a:solidFill>
              <a:latin typeface="Calibri"/>
              <a:ea typeface="Calibri"/>
              <a:cs typeface="Calibri"/>
              <a:sym typeface="Calibri"/>
            </a:endParaRPr>
          </a:p>
        </p:txBody>
      </p:sp>
      <p:pic>
        <p:nvPicPr>
          <p:cNvPr id="13" name="Picture 12">
            <a:extLst>
              <a:ext uri="{FF2B5EF4-FFF2-40B4-BE49-F238E27FC236}">
                <a16:creationId xmlns:a16="http://schemas.microsoft.com/office/drawing/2014/main" id="{F83E5A28-777D-C30B-3F36-023C9472A233}"/>
              </a:ext>
            </a:extLst>
          </p:cNvPr>
          <p:cNvPicPr>
            <a:picLocks noChangeAspect="1"/>
          </p:cNvPicPr>
          <p:nvPr/>
        </p:nvPicPr>
        <p:blipFill>
          <a:blip r:embed="rId3"/>
          <a:stretch>
            <a:fillRect/>
          </a:stretch>
        </p:blipFill>
        <p:spPr>
          <a:xfrm>
            <a:off x="5363028" y="1622575"/>
            <a:ext cx="2835417" cy="4386036"/>
          </a:xfrm>
          <a:prstGeom prst="rect">
            <a:avLst/>
          </a:prstGeom>
        </p:spPr>
      </p:pic>
      <p:sp>
        <p:nvSpPr>
          <p:cNvPr id="14" name="TextBox 13">
            <a:extLst>
              <a:ext uri="{FF2B5EF4-FFF2-40B4-BE49-F238E27FC236}">
                <a16:creationId xmlns:a16="http://schemas.microsoft.com/office/drawing/2014/main" id="{D4A9CA0A-83AE-AB1A-54DC-890EB84F5F66}"/>
              </a:ext>
            </a:extLst>
          </p:cNvPr>
          <p:cNvSpPr txBox="1"/>
          <p:nvPr/>
        </p:nvSpPr>
        <p:spPr>
          <a:xfrm>
            <a:off x="6227058" y="1274836"/>
            <a:ext cx="1261884" cy="307777"/>
          </a:xfrm>
          <a:prstGeom prst="rect">
            <a:avLst/>
          </a:prstGeom>
          <a:noFill/>
        </p:spPr>
        <p:txBody>
          <a:bodyPr wrap="none" rtlCol="0">
            <a:spAutoFit/>
          </a:bodyPr>
          <a:lstStyle/>
          <a:p>
            <a:r>
              <a:rPr lang="en-US" b="1" dirty="0"/>
              <a:t>SNOMED CT</a:t>
            </a:r>
          </a:p>
        </p:txBody>
      </p:sp>
      <p:sp>
        <p:nvSpPr>
          <p:cNvPr id="15" name="TextBox 14">
            <a:extLst>
              <a:ext uri="{FF2B5EF4-FFF2-40B4-BE49-F238E27FC236}">
                <a16:creationId xmlns:a16="http://schemas.microsoft.com/office/drawing/2014/main" id="{C1901236-D22A-E8E8-83D4-AC89034A24A6}"/>
              </a:ext>
            </a:extLst>
          </p:cNvPr>
          <p:cNvSpPr txBox="1"/>
          <p:nvPr/>
        </p:nvSpPr>
        <p:spPr>
          <a:xfrm>
            <a:off x="6832403" y="5289497"/>
            <a:ext cx="1312978" cy="215444"/>
          </a:xfrm>
          <a:prstGeom prst="rect">
            <a:avLst/>
          </a:prstGeom>
          <a:solidFill>
            <a:schemeClr val="tx1"/>
          </a:solidFill>
        </p:spPr>
        <p:txBody>
          <a:bodyPr wrap="square" lIns="0" tIns="0" rIns="0" bIns="0" rtlCol="0">
            <a:spAutoFit/>
          </a:bodyPr>
          <a:lstStyle/>
          <a:p>
            <a:r>
              <a:rPr lang="en-US" dirty="0">
                <a:solidFill>
                  <a:srgbClr val="E3C898"/>
                </a:solidFill>
                <a:latin typeface="Baskerville" panose="02020502070401020303" pitchFamily="18" charset="0"/>
                <a:ea typeface="Baskerville" panose="02020502070401020303" pitchFamily="18" charset="0"/>
              </a:rPr>
              <a:t>VOCABULARY</a:t>
            </a:r>
          </a:p>
        </p:txBody>
      </p:sp>
    </p:spTree>
    <p:extLst>
      <p:ext uri="{BB962C8B-B14F-4D97-AF65-F5344CB8AC3E}">
        <p14:creationId xmlns:p14="http://schemas.microsoft.com/office/powerpoint/2010/main" val="1864682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4" grpId="0"/>
      <p:bldP spid="1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EE6D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B016F-5E80-A54D-ABFE-03A91331B901}"/>
              </a:ext>
            </a:extLst>
          </p:cNvPr>
          <p:cNvSpPr>
            <a:spLocks noGrp="1"/>
          </p:cNvSpPr>
          <p:nvPr>
            <p:ph type="title"/>
          </p:nvPr>
        </p:nvSpPr>
        <p:spPr/>
        <p:txBody>
          <a:bodyPr/>
          <a:lstStyle/>
          <a:p>
            <a:r>
              <a:rPr lang="en-US" dirty="0"/>
              <a:t>OHDSI Concepts</a:t>
            </a:r>
          </a:p>
        </p:txBody>
      </p:sp>
      <p:sp>
        <p:nvSpPr>
          <p:cNvPr id="4" name="Google Shape;248;p34">
            <a:extLst>
              <a:ext uri="{FF2B5EF4-FFF2-40B4-BE49-F238E27FC236}">
                <a16:creationId xmlns:a16="http://schemas.microsoft.com/office/drawing/2014/main" id="{A0FD9182-19C7-654C-84D0-A4B48741E99E}"/>
              </a:ext>
            </a:extLst>
          </p:cNvPr>
          <p:cNvSpPr/>
          <p:nvPr/>
        </p:nvSpPr>
        <p:spPr>
          <a:xfrm>
            <a:off x="6584736" y="2559117"/>
            <a:ext cx="1815000" cy="363300"/>
          </a:xfrm>
          <a:prstGeom prst="rect">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r>
              <a:rPr lang="en-US" dirty="0"/>
              <a:t>Primary key</a:t>
            </a:r>
            <a:endParaRPr dirty="0"/>
          </a:p>
        </p:txBody>
      </p:sp>
      <p:sp>
        <p:nvSpPr>
          <p:cNvPr id="5" name="Google Shape;249;p34">
            <a:extLst>
              <a:ext uri="{FF2B5EF4-FFF2-40B4-BE49-F238E27FC236}">
                <a16:creationId xmlns:a16="http://schemas.microsoft.com/office/drawing/2014/main" id="{57ADB316-38D8-B744-9C94-BCDAD771BEC6}"/>
              </a:ext>
            </a:extLst>
          </p:cNvPr>
          <p:cNvSpPr/>
          <p:nvPr/>
        </p:nvSpPr>
        <p:spPr>
          <a:xfrm>
            <a:off x="6584736" y="2920356"/>
            <a:ext cx="1815000" cy="363300"/>
          </a:xfrm>
          <a:prstGeom prst="rect">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r>
              <a:rPr lang="en-US" dirty="0"/>
              <a:t>English description</a:t>
            </a:r>
            <a:endParaRPr dirty="0"/>
          </a:p>
        </p:txBody>
      </p:sp>
      <p:sp>
        <p:nvSpPr>
          <p:cNvPr id="6" name="Google Shape;250;p34">
            <a:extLst>
              <a:ext uri="{FF2B5EF4-FFF2-40B4-BE49-F238E27FC236}">
                <a16:creationId xmlns:a16="http://schemas.microsoft.com/office/drawing/2014/main" id="{2CFC404B-245A-FD4A-A79B-183E47F44BFB}"/>
              </a:ext>
            </a:extLst>
          </p:cNvPr>
          <p:cNvSpPr/>
          <p:nvPr/>
        </p:nvSpPr>
        <p:spPr>
          <a:xfrm>
            <a:off x="6584736" y="3283129"/>
            <a:ext cx="1815000" cy="363300"/>
          </a:xfrm>
          <a:prstGeom prst="rect">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r>
              <a:rPr lang="en-US" dirty="0"/>
              <a:t>Domain</a:t>
            </a:r>
            <a:endParaRPr dirty="0"/>
          </a:p>
        </p:txBody>
      </p:sp>
      <p:sp>
        <p:nvSpPr>
          <p:cNvPr id="7" name="Google Shape;251;p34">
            <a:extLst>
              <a:ext uri="{FF2B5EF4-FFF2-40B4-BE49-F238E27FC236}">
                <a16:creationId xmlns:a16="http://schemas.microsoft.com/office/drawing/2014/main" id="{D43D8FA5-8C8C-354D-8495-8B77BB964B72}"/>
              </a:ext>
            </a:extLst>
          </p:cNvPr>
          <p:cNvSpPr/>
          <p:nvPr/>
        </p:nvSpPr>
        <p:spPr>
          <a:xfrm>
            <a:off x="6584736" y="4019559"/>
            <a:ext cx="1815000" cy="363300"/>
          </a:xfrm>
          <a:prstGeom prst="rect">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endParaRPr lang="en-US" dirty="0"/>
          </a:p>
        </p:txBody>
      </p:sp>
      <p:sp>
        <p:nvSpPr>
          <p:cNvPr id="8" name="Google Shape;252;p34">
            <a:extLst>
              <a:ext uri="{FF2B5EF4-FFF2-40B4-BE49-F238E27FC236}">
                <a16:creationId xmlns:a16="http://schemas.microsoft.com/office/drawing/2014/main" id="{08434D8D-8F64-424E-8C00-DFC3B006D15E}"/>
              </a:ext>
            </a:extLst>
          </p:cNvPr>
          <p:cNvSpPr/>
          <p:nvPr/>
        </p:nvSpPr>
        <p:spPr>
          <a:xfrm>
            <a:off x="6584736" y="4393328"/>
            <a:ext cx="1815000" cy="363300"/>
          </a:xfrm>
          <a:prstGeom prst="rect">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endParaRPr lang="en-US" dirty="0"/>
          </a:p>
        </p:txBody>
      </p:sp>
      <p:sp>
        <p:nvSpPr>
          <p:cNvPr id="9" name="Google Shape;253;p34">
            <a:extLst>
              <a:ext uri="{FF2B5EF4-FFF2-40B4-BE49-F238E27FC236}">
                <a16:creationId xmlns:a16="http://schemas.microsoft.com/office/drawing/2014/main" id="{7EFDF815-8F38-0445-9626-12C144937A77}"/>
              </a:ext>
            </a:extLst>
          </p:cNvPr>
          <p:cNvSpPr/>
          <p:nvPr/>
        </p:nvSpPr>
        <p:spPr>
          <a:xfrm>
            <a:off x="6584736" y="4759503"/>
            <a:ext cx="1815000" cy="492900"/>
          </a:xfrm>
          <a:prstGeom prst="rect">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r>
              <a:rPr lang="en-US" dirty="0"/>
              <a:t>Valid During time intervals</a:t>
            </a:r>
            <a:endParaRPr dirty="0"/>
          </a:p>
        </p:txBody>
      </p:sp>
      <p:cxnSp>
        <p:nvCxnSpPr>
          <p:cNvPr id="10" name="Google Shape;254;p34">
            <a:extLst>
              <a:ext uri="{FF2B5EF4-FFF2-40B4-BE49-F238E27FC236}">
                <a16:creationId xmlns:a16="http://schemas.microsoft.com/office/drawing/2014/main" id="{E0258C43-F9D9-DB47-ABE1-FCDD45C9DFF6}"/>
              </a:ext>
            </a:extLst>
          </p:cNvPr>
          <p:cNvCxnSpPr>
            <a:cxnSpLocks/>
            <a:stCxn id="4" idx="1"/>
          </p:cNvCxnSpPr>
          <p:nvPr/>
        </p:nvCxnSpPr>
        <p:spPr>
          <a:xfrm flipH="1" flipV="1">
            <a:off x="5110223" y="2195892"/>
            <a:ext cx="1474513" cy="544875"/>
          </a:xfrm>
          <a:prstGeom prst="straightConnector1">
            <a:avLst/>
          </a:prstGeom>
          <a:noFill/>
          <a:ln w="9525" cap="flat" cmpd="sng">
            <a:solidFill>
              <a:srgbClr val="000000"/>
            </a:solidFill>
            <a:prstDash val="solid"/>
            <a:round/>
            <a:headEnd type="none" w="med" len="med"/>
            <a:tailEnd type="triangle" w="med" len="med"/>
          </a:ln>
        </p:spPr>
      </p:cxnSp>
      <p:cxnSp>
        <p:nvCxnSpPr>
          <p:cNvPr id="11" name="Google Shape;255;p34">
            <a:extLst>
              <a:ext uri="{FF2B5EF4-FFF2-40B4-BE49-F238E27FC236}">
                <a16:creationId xmlns:a16="http://schemas.microsoft.com/office/drawing/2014/main" id="{E93D14C9-A63E-A34E-A641-D051377892CE}"/>
              </a:ext>
            </a:extLst>
          </p:cNvPr>
          <p:cNvCxnSpPr>
            <a:cxnSpLocks/>
            <a:stCxn id="5" idx="1"/>
          </p:cNvCxnSpPr>
          <p:nvPr/>
        </p:nvCxnSpPr>
        <p:spPr>
          <a:xfrm flipH="1" flipV="1">
            <a:off x="5110223" y="2551282"/>
            <a:ext cx="1474513" cy="550724"/>
          </a:xfrm>
          <a:prstGeom prst="straightConnector1">
            <a:avLst/>
          </a:prstGeom>
          <a:noFill/>
          <a:ln w="9525" cap="flat" cmpd="sng">
            <a:solidFill>
              <a:srgbClr val="000000"/>
            </a:solidFill>
            <a:prstDash val="solid"/>
            <a:round/>
            <a:headEnd type="none" w="med" len="med"/>
            <a:tailEnd type="triangle" w="med" len="med"/>
          </a:ln>
        </p:spPr>
      </p:cxnSp>
      <p:cxnSp>
        <p:nvCxnSpPr>
          <p:cNvPr id="12" name="Google Shape;256;p34">
            <a:extLst>
              <a:ext uri="{FF2B5EF4-FFF2-40B4-BE49-F238E27FC236}">
                <a16:creationId xmlns:a16="http://schemas.microsoft.com/office/drawing/2014/main" id="{4F692D52-ED7E-A349-8142-82191E4FDEE9}"/>
              </a:ext>
            </a:extLst>
          </p:cNvPr>
          <p:cNvCxnSpPr>
            <a:cxnSpLocks/>
            <a:stCxn id="6" idx="1"/>
          </p:cNvCxnSpPr>
          <p:nvPr/>
        </p:nvCxnSpPr>
        <p:spPr>
          <a:xfrm flipH="1" flipV="1">
            <a:off x="5108713" y="3102005"/>
            <a:ext cx="1476023" cy="362774"/>
          </a:xfrm>
          <a:prstGeom prst="straightConnector1">
            <a:avLst/>
          </a:prstGeom>
          <a:noFill/>
          <a:ln w="9525" cap="flat" cmpd="sng">
            <a:solidFill>
              <a:srgbClr val="000000"/>
            </a:solidFill>
            <a:prstDash val="solid"/>
            <a:round/>
            <a:headEnd type="none" w="med" len="med"/>
            <a:tailEnd type="triangle" w="med" len="med"/>
          </a:ln>
        </p:spPr>
      </p:cxnSp>
      <p:cxnSp>
        <p:nvCxnSpPr>
          <p:cNvPr id="13" name="Google Shape;257;p34">
            <a:extLst>
              <a:ext uri="{FF2B5EF4-FFF2-40B4-BE49-F238E27FC236}">
                <a16:creationId xmlns:a16="http://schemas.microsoft.com/office/drawing/2014/main" id="{B4241F4D-8433-9D48-A22E-1EFCCE580B60}"/>
              </a:ext>
            </a:extLst>
          </p:cNvPr>
          <p:cNvCxnSpPr>
            <a:cxnSpLocks/>
            <a:stCxn id="7" idx="1"/>
          </p:cNvCxnSpPr>
          <p:nvPr/>
        </p:nvCxnSpPr>
        <p:spPr>
          <a:xfrm flipH="1" flipV="1">
            <a:off x="5108713" y="3832122"/>
            <a:ext cx="1476023" cy="369087"/>
          </a:xfrm>
          <a:prstGeom prst="straightConnector1">
            <a:avLst/>
          </a:prstGeom>
          <a:noFill/>
          <a:ln w="9525" cap="flat" cmpd="sng">
            <a:solidFill>
              <a:srgbClr val="000000"/>
            </a:solidFill>
            <a:prstDash val="solid"/>
            <a:round/>
            <a:headEnd type="none" w="med" len="med"/>
            <a:tailEnd type="triangle" w="med" len="med"/>
          </a:ln>
        </p:spPr>
      </p:cxnSp>
      <p:cxnSp>
        <p:nvCxnSpPr>
          <p:cNvPr id="14" name="Google Shape;258;p34">
            <a:extLst>
              <a:ext uri="{FF2B5EF4-FFF2-40B4-BE49-F238E27FC236}">
                <a16:creationId xmlns:a16="http://schemas.microsoft.com/office/drawing/2014/main" id="{4BE68FF3-2CB7-5A4C-9984-187D18A1AD40}"/>
              </a:ext>
            </a:extLst>
          </p:cNvPr>
          <p:cNvCxnSpPr>
            <a:cxnSpLocks/>
            <a:stCxn id="8" idx="1"/>
          </p:cNvCxnSpPr>
          <p:nvPr/>
        </p:nvCxnSpPr>
        <p:spPr>
          <a:xfrm flipH="1">
            <a:off x="5110223" y="4574978"/>
            <a:ext cx="1474513" cy="0"/>
          </a:xfrm>
          <a:prstGeom prst="straightConnector1">
            <a:avLst/>
          </a:prstGeom>
          <a:noFill/>
          <a:ln w="9525" cap="flat" cmpd="sng">
            <a:solidFill>
              <a:srgbClr val="000000"/>
            </a:solidFill>
            <a:prstDash val="solid"/>
            <a:round/>
            <a:headEnd type="none" w="med" len="med"/>
            <a:tailEnd type="triangle" w="med" len="med"/>
          </a:ln>
        </p:spPr>
      </p:cxnSp>
      <p:cxnSp>
        <p:nvCxnSpPr>
          <p:cNvPr id="15" name="Google Shape;259;p34">
            <a:extLst>
              <a:ext uri="{FF2B5EF4-FFF2-40B4-BE49-F238E27FC236}">
                <a16:creationId xmlns:a16="http://schemas.microsoft.com/office/drawing/2014/main" id="{5862ACE1-864C-D04A-8F5F-29C87BBB6880}"/>
              </a:ext>
            </a:extLst>
          </p:cNvPr>
          <p:cNvCxnSpPr>
            <a:cxnSpLocks/>
            <a:stCxn id="9" idx="1"/>
          </p:cNvCxnSpPr>
          <p:nvPr/>
        </p:nvCxnSpPr>
        <p:spPr>
          <a:xfrm flipH="1" flipV="1">
            <a:off x="5110223" y="4909930"/>
            <a:ext cx="1474513" cy="96023"/>
          </a:xfrm>
          <a:prstGeom prst="straightConnector1">
            <a:avLst/>
          </a:prstGeom>
          <a:noFill/>
          <a:ln w="9525" cap="flat" cmpd="sng">
            <a:solidFill>
              <a:srgbClr val="000000"/>
            </a:solidFill>
            <a:prstDash val="solid"/>
            <a:round/>
            <a:headEnd type="none" w="med" len="med"/>
            <a:tailEnd type="triangle" w="med" len="med"/>
          </a:ln>
        </p:spPr>
      </p:cxnSp>
      <p:cxnSp>
        <p:nvCxnSpPr>
          <p:cNvPr id="16" name="Google Shape;260;p34">
            <a:extLst>
              <a:ext uri="{FF2B5EF4-FFF2-40B4-BE49-F238E27FC236}">
                <a16:creationId xmlns:a16="http://schemas.microsoft.com/office/drawing/2014/main" id="{C113BAEA-4639-9D44-B7F7-C10ACA35DB99}"/>
              </a:ext>
            </a:extLst>
          </p:cNvPr>
          <p:cNvCxnSpPr>
            <a:cxnSpLocks/>
            <a:stCxn id="9" idx="1"/>
          </p:cNvCxnSpPr>
          <p:nvPr/>
        </p:nvCxnSpPr>
        <p:spPr>
          <a:xfrm flipH="1">
            <a:off x="5108713" y="5005953"/>
            <a:ext cx="1476023" cy="246450"/>
          </a:xfrm>
          <a:prstGeom prst="straightConnector1">
            <a:avLst/>
          </a:prstGeom>
          <a:noFill/>
          <a:ln w="9525" cap="flat" cmpd="sng">
            <a:solidFill>
              <a:srgbClr val="000000"/>
            </a:solidFill>
            <a:prstDash val="solid"/>
            <a:round/>
            <a:headEnd type="none" w="med" len="med"/>
            <a:tailEnd type="triangle" w="med" len="med"/>
          </a:ln>
        </p:spPr>
      </p:cxnSp>
      <p:graphicFrame>
        <p:nvGraphicFramePr>
          <p:cNvPr id="17" name="Table 3">
            <a:extLst>
              <a:ext uri="{FF2B5EF4-FFF2-40B4-BE49-F238E27FC236}">
                <a16:creationId xmlns:a16="http://schemas.microsoft.com/office/drawing/2014/main" id="{EABFDA17-6399-8B42-8CA7-8DBB54F953E3}"/>
              </a:ext>
            </a:extLst>
          </p:cNvPr>
          <p:cNvGraphicFramePr>
            <a:graphicFrameLocks noGrp="1"/>
          </p:cNvGraphicFramePr>
          <p:nvPr>
            <p:extLst>
              <p:ext uri="{D42A27DB-BD31-4B8C-83A1-F6EECF244321}">
                <p14:modId xmlns:p14="http://schemas.microsoft.com/office/powerpoint/2010/main" val="2466958902"/>
              </p:ext>
            </p:extLst>
          </p:nvPr>
        </p:nvGraphicFramePr>
        <p:xfrm>
          <a:off x="628222" y="2001192"/>
          <a:ext cx="4480491" cy="3855720"/>
        </p:xfrm>
        <a:graphic>
          <a:graphicData uri="http://schemas.openxmlformats.org/drawingml/2006/table">
            <a:tbl>
              <a:tblPr firstRow="1" bandRow="1">
                <a:tableStyleId>{057D0ECA-D03C-4209-897E-0C960F9819F7}</a:tableStyleId>
              </a:tblPr>
              <a:tblGrid>
                <a:gridCol w="2225726">
                  <a:extLst>
                    <a:ext uri="{9D8B030D-6E8A-4147-A177-3AD203B41FA5}">
                      <a16:colId xmlns:a16="http://schemas.microsoft.com/office/drawing/2014/main" val="3029468168"/>
                    </a:ext>
                  </a:extLst>
                </a:gridCol>
                <a:gridCol w="2254765">
                  <a:extLst>
                    <a:ext uri="{9D8B030D-6E8A-4147-A177-3AD203B41FA5}">
                      <a16:colId xmlns:a16="http://schemas.microsoft.com/office/drawing/2014/main" val="3495212716"/>
                    </a:ext>
                  </a:extLst>
                </a:gridCol>
              </a:tblGrid>
              <a:tr h="370840">
                <a:tc>
                  <a:txBody>
                    <a:bodyPr/>
                    <a:lstStyle/>
                    <a:p>
                      <a:r>
                        <a:rPr lang="en-US" dirty="0"/>
                        <a:t>CONCEPT_ID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u="none" strike="noStrike" cap="none" dirty="0">
                          <a:solidFill>
                            <a:schemeClr val="tx1"/>
                          </a:solidFill>
                          <a:effectLst/>
                          <a:latin typeface="+mn-lt"/>
                          <a:ea typeface="+mn-ea"/>
                          <a:cs typeface="+mn-cs"/>
                          <a:sym typeface="Arial"/>
                        </a:rPr>
                        <a:t>4193704</a:t>
                      </a:r>
                    </a:p>
                  </a:txBody>
                  <a:tcPr/>
                </a:tc>
                <a:extLst>
                  <a:ext uri="{0D108BD9-81ED-4DB2-BD59-A6C34878D82A}">
                    <a16:rowId xmlns:a16="http://schemas.microsoft.com/office/drawing/2014/main" val="2037273043"/>
                  </a:ext>
                </a:extLst>
              </a:tr>
              <a:tr h="370840">
                <a:tc>
                  <a:txBody>
                    <a:bodyPr/>
                    <a:lstStyle/>
                    <a:p>
                      <a:r>
                        <a:rPr lang="en-US" dirty="0"/>
                        <a:t>CONCEPT_NAME</a:t>
                      </a:r>
                    </a:p>
                  </a:txBody>
                  <a:tcPr/>
                </a:tc>
                <a:tc>
                  <a:txBody>
                    <a:bodyPr/>
                    <a:lstStyle/>
                    <a:p>
                      <a:r>
                        <a:rPr lang="en-US" dirty="0"/>
                        <a:t>Diabetes mellitus without complication</a:t>
                      </a:r>
                    </a:p>
                  </a:txBody>
                  <a:tcPr/>
                </a:tc>
                <a:extLst>
                  <a:ext uri="{0D108BD9-81ED-4DB2-BD59-A6C34878D82A}">
                    <a16:rowId xmlns:a16="http://schemas.microsoft.com/office/drawing/2014/main" val="1460368682"/>
                  </a:ext>
                </a:extLst>
              </a:tr>
              <a:tr h="370840">
                <a:tc>
                  <a:txBody>
                    <a:bodyPr/>
                    <a:lstStyle/>
                    <a:p>
                      <a:r>
                        <a:rPr lang="en-US" dirty="0"/>
                        <a:t>DOMAIN_ID</a:t>
                      </a:r>
                    </a:p>
                  </a:txBody>
                  <a:tcPr/>
                </a:tc>
                <a:tc>
                  <a:txBody>
                    <a:bodyPr/>
                    <a:lstStyle/>
                    <a:p>
                      <a:r>
                        <a:rPr lang="en-US" dirty="0"/>
                        <a:t>Condition</a:t>
                      </a:r>
                    </a:p>
                  </a:txBody>
                  <a:tcPr/>
                </a:tc>
                <a:extLst>
                  <a:ext uri="{0D108BD9-81ED-4DB2-BD59-A6C34878D82A}">
                    <a16:rowId xmlns:a16="http://schemas.microsoft.com/office/drawing/2014/main" val="2523333342"/>
                  </a:ext>
                </a:extLst>
              </a:tr>
              <a:tr h="370840">
                <a:tc>
                  <a:txBody>
                    <a:bodyPr/>
                    <a:lstStyle/>
                    <a:p>
                      <a:r>
                        <a:rPr lang="en-US" dirty="0"/>
                        <a:t>VOCABULARY_ID</a:t>
                      </a:r>
                    </a:p>
                  </a:txBody>
                  <a:tcPr/>
                </a:tc>
                <a:tc>
                  <a:txBody>
                    <a:bodyPr/>
                    <a:lstStyle/>
                    <a:p>
                      <a:r>
                        <a:rPr lang="en-US" dirty="0"/>
                        <a:t>SNOMED</a:t>
                      </a:r>
                    </a:p>
                  </a:txBody>
                  <a:tcPr/>
                </a:tc>
                <a:extLst>
                  <a:ext uri="{0D108BD9-81ED-4DB2-BD59-A6C34878D82A}">
                    <a16:rowId xmlns:a16="http://schemas.microsoft.com/office/drawing/2014/main" val="3163105873"/>
                  </a:ext>
                </a:extLst>
              </a:tr>
              <a:tr h="370840">
                <a:tc>
                  <a:txBody>
                    <a:bodyPr/>
                    <a:lstStyle/>
                    <a:p>
                      <a:r>
                        <a:rPr lang="en-US" dirty="0"/>
                        <a:t>CONCEPT_CLASS_ID</a:t>
                      </a:r>
                    </a:p>
                  </a:txBody>
                  <a:tcPr/>
                </a:tc>
                <a:tc>
                  <a:txBody>
                    <a:bodyPr/>
                    <a:lstStyle/>
                    <a:p>
                      <a:r>
                        <a:rPr lang="en-US" dirty="0"/>
                        <a:t>Clinical Finding</a:t>
                      </a:r>
                    </a:p>
                  </a:txBody>
                  <a:tcPr/>
                </a:tc>
                <a:extLst>
                  <a:ext uri="{0D108BD9-81ED-4DB2-BD59-A6C34878D82A}">
                    <a16:rowId xmlns:a16="http://schemas.microsoft.com/office/drawing/2014/main" val="989208215"/>
                  </a:ext>
                </a:extLst>
              </a:tr>
              <a:tr h="370840">
                <a:tc>
                  <a:txBody>
                    <a:bodyPr/>
                    <a:lstStyle/>
                    <a:p>
                      <a:r>
                        <a:rPr lang="en-US" dirty="0"/>
                        <a:t>STANDARD_CONCEPT</a:t>
                      </a:r>
                    </a:p>
                  </a:txBody>
                  <a:tcPr/>
                </a:tc>
                <a:tc>
                  <a:txBody>
                    <a:bodyPr/>
                    <a:lstStyle/>
                    <a:p>
                      <a:r>
                        <a:rPr lang="en-US" dirty="0"/>
                        <a:t>S</a:t>
                      </a:r>
                    </a:p>
                  </a:txBody>
                  <a:tcPr/>
                </a:tc>
                <a:extLst>
                  <a:ext uri="{0D108BD9-81ED-4DB2-BD59-A6C34878D82A}">
                    <a16:rowId xmlns:a16="http://schemas.microsoft.com/office/drawing/2014/main" val="2306572869"/>
                  </a:ext>
                </a:extLst>
              </a:tr>
              <a:tr h="370840">
                <a:tc>
                  <a:txBody>
                    <a:bodyPr/>
                    <a:lstStyle/>
                    <a:p>
                      <a:r>
                        <a:rPr lang="en-US" dirty="0"/>
                        <a:t>CONCEPT_CODE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u="none" strike="noStrike" cap="none" dirty="0">
                          <a:solidFill>
                            <a:schemeClr val="tx1"/>
                          </a:solidFill>
                          <a:effectLst/>
                          <a:latin typeface="+mn-lt"/>
                          <a:ea typeface="+mn-ea"/>
                          <a:cs typeface="+mn-cs"/>
                          <a:sym typeface="Arial"/>
                        </a:rPr>
                        <a:t>313436004</a:t>
                      </a:r>
                      <a:endParaRPr lang="en-US" sz="1400" dirty="0"/>
                    </a:p>
                  </a:txBody>
                  <a:tcPr/>
                </a:tc>
                <a:extLst>
                  <a:ext uri="{0D108BD9-81ED-4DB2-BD59-A6C34878D82A}">
                    <a16:rowId xmlns:a16="http://schemas.microsoft.com/office/drawing/2014/main" val="790756226"/>
                  </a:ext>
                </a:extLst>
              </a:tr>
              <a:tr h="370840">
                <a:tc>
                  <a:txBody>
                    <a:bodyPr/>
                    <a:lstStyle/>
                    <a:p>
                      <a:r>
                        <a:rPr lang="en-US" dirty="0"/>
                        <a:t>VALID_START_DATE</a:t>
                      </a:r>
                    </a:p>
                  </a:txBody>
                  <a:tcPr/>
                </a:tc>
                <a:tc>
                  <a:txBody>
                    <a:bodyPr/>
                    <a:lstStyle/>
                    <a:p>
                      <a:r>
                        <a:rPr lang="en-US" dirty="0"/>
                        <a:t>01-Jan-1970</a:t>
                      </a:r>
                    </a:p>
                  </a:txBody>
                  <a:tcPr/>
                </a:tc>
                <a:extLst>
                  <a:ext uri="{0D108BD9-81ED-4DB2-BD59-A6C34878D82A}">
                    <a16:rowId xmlns:a16="http://schemas.microsoft.com/office/drawing/2014/main" val="2462951634"/>
                  </a:ext>
                </a:extLst>
              </a:tr>
              <a:tr h="370840">
                <a:tc>
                  <a:txBody>
                    <a:bodyPr/>
                    <a:lstStyle/>
                    <a:p>
                      <a:r>
                        <a:rPr lang="en-US" dirty="0"/>
                        <a:t>VALID_END_DATE</a:t>
                      </a:r>
                    </a:p>
                  </a:txBody>
                  <a:tcPr/>
                </a:tc>
                <a:tc>
                  <a:txBody>
                    <a:bodyPr/>
                    <a:lstStyle/>
                    <a:p>
                      <a:r>
                        <a:rPr lang="en-US" dirty="0"/>
                        <a:t>31-Dec-2099</a:t>
                      </a:r>
                    </a:p>
                  </a:txBody>
                  <a:tcPr/>
                </a:tc>
                <a:extLst>
                  <a:ext uri="{0D108BD9-81ED-4DB2-BD59-A6C34878D82A}">
                    <a16:rowId xmlns:a16="http://schemas.microsoft.com/office/drawing/2014/main" val="1957043825"/>
                  </a:ext>
                </a:extLst>
              </a:tr>
              <a:tr h="370840">
                <a:tc>
                  <a:txBody>
                    <a:bodyPr/>
                    <a:lstStyle/>
                    <a:p>
                      <a:r>
                        <a:rPr lang="en-US" dirty="0"/>
                        <a:t>INVALID_REASON</a:t>
                      </a:r>
                    </a:p>
                  </a:txBody>
                  <a:tcPr/>
                </a:tc>
                <a:tc>
                  <a:txBody>
                    <a:bodyPr/>
                    <a:lstStyle/>
                    <a:p>
                      <a:r>
                        <a:rPr lang="en-US" dirty="0"/>
                        <a:t>Valid</a:t>
                      </a:r>
                    </a:p>
                  </a:txBody>
                  <a:tcPr/>
                </a:tc>
                <a:extLst>
                  <a:ext uri="{0D108BD9-81ED-4DB2-BD59-A6C34878D82A}">
                    <a16:rowId xmlns:a16="http://schemas.microsoft.com/office/drawing/2014/main" val="21146437"/>
                  </a:ext>
                </a:extLst>
              </a:tr>
            </a:tbl>
          </a:graphicData>
        </a:graphic>
      </p:graphicFrame>
      <p:sp>
        <p:nvSpPr>
          <p:cNvPr id="18" name="Google Shape;250;p34">
            <a:extLst>
              <a:ext uri="{FF2B5EF4-FFF2-40B4-BE49-F238E27FC236}">
                <a16:creationId xmlns:a16="http://schemas.microsoft.com/office/drawing/2014/main" id="{747F419E-ACC0-E243-840D-04E2E97A20E4}"/>
              </a:ext>
            </a:extLst>
          </p:cNvPr>
          <p:cNvSpPr/>
          <p:nvPr/>
        </p:nvSpPr>
        <p:spPr>
          <a:xfrm>
            <a:off x="6584736" y="3650472"/>
            <a:ext cx="1815000" cy="363300"/>
          </a:xfrm>
          <a:prstGeom prst="rect">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r>
              <a:rPr lang="en-US" dirty="0"/>
              <a:t>Vocabulary</a:t>
            </a:r>
            <a:endParaRPr dirty="0"/>
          </a:p>
        </p:txBody>
      </p:sp>
      <p:sp>
        <p:nvSpPr>
          <p:cNvPr id="19" name="TextBox 18">
            <a:extLst>
              <a:ext uri="{FF2B5EF4-FFF2-40B4-BE49-F238E27FC236}">
                <a16:creationId xmlns:a16="http://schemas.microsoft.com/office/drawing/2014/main" id="{12D66602-74CA-C046-A5CA-8CDA9BED1D2B}"/>
              </a:ext>
            </a:extLst>
          </p:cNvPr>
          <p:cNvSpPr txBox="1"/>
          <p:nvPr/>
        </p:nvSpPr>
        <p:spPr>
          <a:xfrm>
            <a:off x="6584736" y="4045666"/>
            <a:ext cx="1661032" cy="307777"/>
          </a:xfrm>
          <a:prstGeom prst="rect">
            <a:avLst/>
          </a:prstGeom>
          <a:noFill/>
        </p:spPr>
        <p:txBody>
          <a:bodyPr wrap="none" rtlCol="0">
            <a:spAutoFit/>
          </a:bodyPr>
          <a:lstStyle/>
          <a:p>
            <a:r>
              <a:rPr lang="en-US" dirty="0"/>
              <a:t>Class in SNOMED</a:t>
            </a:r>
          </a:p>
        </p:txBody>
      </p:sp>
      <p:sp>
        <p:nvSpPr>
          <p:cNvPr id="20" name="TextBox 19">
            <a:extLst>
              <a:ext uri="{FF2B5EF4-FFF2-40B4-BE49-F238E27FC236}">
                <a16:creationId xmlns:a16="http://schemas.microsoft.com/office/drawing/2014/main" id="{759BD51C-8291-3349-A91B-F14452AF5DEF}"/>
              </a:ext>
            </a:extLst>
          </p:cNvPr>
          <p:cNvSpPr txBox="1"/>
          <p:nvPr/>
        </p:nvSpPr>
        <p:spPr>
          <a:xfrm>
            <a:off x="6584736" y="4421089"/>
            <a:ext cx="1478290" cy="307777"/>
          </a:xfrm>
          <a:prstGeom prst="rect">
            <a:avLst/>
          </a:prstGeom>
          <a:noFill/>
        </p:spPr>
        <p:txBody>
          <a:bodyPr wrap="none" rtlCol="0">
            <a:spAutoFit/>
          </a:bodyPr>
          <a:lstStyle/>
          <a:p>
            <a:r>
              <a:rPr lang="en-US" dirty="0"/>
              <a:t>Source identifier</a:t>
            </a:r>
          </a:p>
        </p:txBody>
      </p:sp>
      <p:cxnSp>
        <p:nvCxnSpPr>
          <p:cNvPr id="21" name="Google Shape;257;p34">
            <a:extLst>
              <a:ext uri="{FF2B5EF4-FFF2-40B4-BE49-F238E27FC236}">
                <a16:creationId xmlns:a16="http://schemas.microsoft.com/office/drawing/2014/main" id="{C5EF0A2C-7ADE-4549-A840-F75A3167568C}"/>
              </a:ext>
            </a:extLst>
          </p:cNvPr>
          <p:cNvCxnSpPr>
            <a:cxnSpLocks/>
            <a:stCxn id="18" idx="1"/>
          </p:cNvCxnSpPr>
          <p:nvPr/>
        </p:nvCxnSpPr>
        <p:spPr>
          <a:xfrm flipH="1" flipV="1">
            <a:off x="5108713" y="3429000"/>
            <a:ext cx="1476023" cy="403122"/>
          </a:xfrm>
          <a:prstGeom prst="straightConnector1">
            <a:avLst/>
          </a:prstGeom>
          <a:noFill/>
          <a:ln w="9525" cap="flat" cmpd="sng">
            <a:solidFill>
              <a:srgbClr val="000000"/>
            </a:solidFill>
            <a:prstDash val="solid"/>
            <a:round/>
            <a:headEnd type="none" w="med" len="med"/>
            <a:tailEnd type="triangle" w="med" len="med"/>
          </a:ln>
        </p:spPr>
      </p:cxnSp>
      <p:sp>
        <p:nvSpPr>
          <p:cNvPr id="32" name="Slide Number Placeholder 31">
            <a:extLst>
              <a:ext uri="{FF2B5EF4-FFF2-40B4-BE49-F238E27FC236}">
                <a16:creationId xmlns:a16="http://schemas.microsoft.com/office/drawing/2014/main" id="{F1ADE1F9-B247-1347-B46B-0D5A4CA0AC70}"/>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24</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10219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5"/>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8" grpId="0" animBg="1"/>
      <p:bldP spid="19" grpId="0"/>
      <p:bldP spid="2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6"/>
          <p:cNvSpPr txBox="1">
            <a:spLocks noGrp="1"/>
          </p:cNvSpPr>
          <p:nvPr>
            <p:ph type="title"/>
          </p:nvPr>
        </p:nvSpPr>
        <p:spPr>
          <a:xfrm>
            <a:off x="0" y="0"/>
            <a:ext cx="8686800" cy="1143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4400"/>
              <a:buFont typeface="Calibri"/>
              <a:buNone/>
            </a:pPr>
            <a:r>
              <a:rPr lang="en-US"/>
              <a:t>Tying it all together: using Vocabularies with the CDM</a:t>
            </a:r>
            <a:endParaRPr/>
          </a:p>
        </p:txBody>
      </p:sp>
      <p:pic>
        <p:nvPicPr>
          <p:cNvPr id="320" name="Google Shape;320;p26"/>
          <p:cNvPicPr preferRelativeResize="0"/>
          <p:nvPr/>
        </p:nvPicPr>
        <p:blipFill rotWithShape="1">
          <a:blip r:embed="rId3">
            <a:alphaModFix/>
          </a:blip>
          <a:srcRect/>
          <a:stretch/>
        </p:blipFill>
        <p:spPr>
          <a:xfrm>
            <a:off x="1137072" y="1519177"/>
            <a:ext cx="6869856" cy="4526100"/>
          </a:xfrm>
          <a:prstGeom prst="rect">
            <a:avLst/>
          </a:prstGeom>
          <a:noFill/>
          <a:ln>
            <a:noFill/>
          </a:ln>
        </p:spPr>
      </p:pic>
      <p:sp>
        <p:nvSpPr>
          <p:cNvPr id="321" name="Google Shape;321;p26"/>
          <p:cNvSpPr/>
          <p:nvPr/>
        </p:nvSpPr>
        <p:spPr>
          <a:xfrm>
            <a:off x="1917693" y="4629062"/>
            <a:ext cx="1994549" cy="174431"/>
          </a:xfrm>
          <a:prstGeom prst="ellipse">
            <a:avLst/>
          </a:prstGeom>
          <a:noFill/>
          <a:ln w="254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6"/>
          <p:cNvSpPr txBox="1">
            <a:spLocks noGrp="1"/>
          </p:cNvSpPr>
          <p:nvPr>
            <p:ph type="title"/>
          </p:nvPr>
        </p:nvSpPr>
        <p:spPr>
          <a:xfrm>
            <a:off x="0" y="0"/>
            <a:ext cx="8686800" cy="1143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4400"/>
              <a:buFont typeface="Calibri"/>
              <a:buNone/>
            </a:pPr>
            <a:r>
              <a:rPr lang="en-US"/>
              <a:t>Tying it all together: using Vocabularies with the CDM</a:t>
            </a:r>
            <a:endParaRPr/>
          </a:p>
        </p:txBody>
      </p:sp>
      <p:sp>
        <p:nvSpPr>
          <p:cNvPr id="318" name="Google Shape;318;p26"/>
          <p:cNvSpPr txBox="1">
            <a:spLocks noGrp="1"/>
          </p:cNvSpPr>
          <p:nvPr>
            <p:ph type="body" idx="1"/>
          </p:nvPr>
        </p:nvSpPr>
        <p:spPr>
          <a:xfrm>
            <a:off x="457200" y="1600200"/>
            <a:ext cx="8229600" cy="4526100"/>
          </a:xfrm>
          <a:prstGeom prst="rect">
            <a:avLst/>
          </a:prstGeom>
          <a:noFill/>
          <a:ln>
            <a:noFill/>
          </a:ln>
        </p:spPr>
        <p:txBody>
          <a:bodyPr spcFirstLastPara="1" wrap="square" lIns="91425" tIns="91425" rIns="91425" bIns="91425" anchor="t" anchorCtr="0">
            <a:noAutofit/>
          </a:bodyPr>
          <a:lstStyle/>
          <a:p>
            <a:pPr marL="635000" marR="0" lvl="0" indent="-228600" algn="l" rtl="0">
              <a:lnSpc>
                <a:spcPct val="100000"/>
              </a:lnSpc>
              <a:spcBef>
                <a:spcPts val="0"/>
              </a:spcBef>
              <a:spcAft>
                <a:spcPts val="0"/>
              </a:spcAft>
              <a:buClr>
                <a:schemeClr val="dk1"/>
              </a:buClr>
              <a:buSzPts val="3200"/>
              <a:buFont typeface="Arial"/>
              <a:buNone/>
            </a:pPr>
            <a:endParaRPr dirty="0"/>
          </a:p>
        </p:txBody>
      </p:sp>
      <p:graphicFrame>
        <p:nvGraphicFramePr>
          <p:cNvPr id="319" name="Google Shape;319;p26"/>
          <p:cNvGraphicFramePr/>
          <p:nvPr>
            <p:extLst>
              <p:ext uri="{D42A27DB-BD31-4B8C-83A1-F6EECF244321}">
                <p14:modId xmlns:p14="http://schemas.microsoft.com/office/powerpoint/2010/main" val="2234445990"/>
              </p:ext>
            </p:extLst>
          </p:nvPr>
        </p:nvGraphicFramePr>
        <p:xfrm>
          <a:off x="2533748" y="4370410"/>
          <a:ext cx="3818350" cy="1420225"/>
        </p:xfrm>
        <a:graphic>
          <a:graphicData uri="http://schemas.openxmlformats.org/drawingml/2006/table">
            <a:tbl>
              <a:tblPr firstRow="1" bandRow="1">
                <a:noFill/>
              </a:tblPr>
              <a:tblGrid>
                <a:gridCol w="2702250">
                  <a:extLst>
                    <a:ext uri="{9D8B030D-6E8A-4147-A177-3AD203B41FA5}">
                      <a16:colId xmlns:a16="http://schemas.microsoft.com/office/drawing/2014/main" val="20000"/>
                    </a:ext>
                  </a:extLst>
                </a:gridCol>
                <a:gridCol w="1116100">
                  <a:extLst>
                    <a:ext uri="{9D8B030D-6E8A-4147-A177-3AD203B41FA5}">
                      <a16:colId xmlns:a16="http://schemas.microsoft.com/office/drawing/2014/main" val="20001"/>
                    </a:ext>
                  </a:extLst>
                </a:gridCol>
              </a:tblGrid>
              <a:tr h="284275">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PATIENT_ID</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GME0000</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0"/>
                  </a:ext>
                </a:extLst>
              </a:tr>
              <a:tr h="28050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VISIT_ID</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39408757</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1"/>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CONTACT_DATE</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14-Feb-2006</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2"/>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CODE</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250.00</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3"/>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CODE_SOURCE</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ICD9CM</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4"/>
                  </a:ext>
                </a:extLst>
              </a:tr>
            </a:tbl>
          </a:graphicData>
        </a:graphic>
      </p:graphicFrame>
      <p:pic>
        <p:nvPicPr>
          <p:cNvPr id="320" name="Google Shape;320;p26"/>
          <p:cNvPicPr preferRelativeResize="0"/>
          <p:nvPr/>
        </p:nvPicPr>
        <p:blipFill rotWithShape="1">
          <a:blip r:embed="rId3">
            <a:alphaModFix/>
          </a:blip>
          <a:srcRect/>
          <a:stretch/>
        </p:blipFill>
        <p:spPr>
          <a:xfrm>
            <a:off x="2470914" y="1600200"/>
            <a:ext cx="3918316" cy="2595391"/>
          </a:xfrm>
          <a:prstGeom prst="rect">
            <a:avLst/>
          </a:prstGeom>
          <a:noFill/>
          <a:ln>
            <a:noFill/>
          </a:ln>
        </p:spPr>
      </p:pic>
      <p:sp>
        <p:nvSpPr>
          <p:cNvPr id="321" name="Google Shape;321;p26"/>
          <p:cNvSpPr/>
          <p:nvPr/>
        </p:nvSpPr>
        <p:spPr>
          <a:xfrm>
            <a:off x="2681623" y="3355848"/>
            <a:ext cx="1435608" cy="146304"/>
          </a:xfrm>
          <a:prstGeom prst="ellipse">
            <a:avLst/>
          </a:prstGeom>
          <a:noFill/>
          <a:ln w="254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852763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6"/>
          <p:cNvSpPr txBox="1">
            <a:spLocks noGrp="1"/>
          </p:cNvSpPr>
          <p:nvPr>
            <p:ph type="title"/>
          </p:nvPr>
        </p:nvSpPr>
        <p:spPr>
          <a:xfrm>
            <a:off x="0" y="0"/>
            <a:ext cx="8686800" cy="1143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4400"/>
              <a:buFont typeface="Calibri"/>
              <a:buNone/>
            </a:pPr>
            <a:r>
              <a:rPr lang="en-US"/>
              <a:t>Tying it all together: using Vocabularies with the CDM</a:t>
            </a:r>
            <a:endParaRPr/>
          </a:p>
        </p:txBody>
      </p:sp>
      <p:sp>
        <p:nvSpPr>
          <p:cNvPr id="318" name="Google Shape;318;p26"/>
          <p:cNvSpPr txBox="1">
            <a:spLocks noGrp="1"/>
          </p:cNvSpPr>
          <p:nvPr>
            <p:ph type="body" idx="1"/>
          </p:nvPr>
        </p:nvSpPr>
        <p:spPr>
          <a:xfrm>
            <a:off x="457200" y="1600200"/>
            <a:ext cx="8229600" cy="4526100"/>
          </a:xfrm>
          <a:prstGeom prst="rect">
            <a:avLst/>
          </a:prstGeom>
          <a:noFill/>
          <a:ln>
            <a:noFill/>
          </a:ln>
        </p:spPr>
        <p:txBody>
          <a:bodyPr spcFirstLastPara="1" wrap="square" lIns="91425" tIns="91425" rIns="91425" bIns="91425" anchor="t" anchorCtr="0">
            <a:noAutofit/>
          </a:bodyPr>
          <a:lstStyle/>
          <a:p>
            <a:pPr marL="635000" marR="0" lvl="0" indent="-228600" algn="l" rtl="0">
              <a:lnSpc>
                <a:spcPct val="100000"/>
              </a:lnSpc>
              <a:spcBef>
                <a:spcPts val="0"/>
              </a:spcBef>
              <a:spcAft>
                <a:spcPts val="0"/>
              </a:spcAft>
              <a:buClr>
                <a:schemeClr val="dk1"/>
              </a:buClr>
              <a:buSzPts val="3200"/>
              <a:buFont typeface="Arial"/>
              <a:buNone/>
            </a:pPr>
            <a:endParaRPr dirty="0"/>
          </a:p>
        </p:txBody>
      </p:sp>
      <p:graphicFrame>
        <p:nvGraphicFramePr>
          <p:cNvPr id="319" name="Google Shape;319;p26"/>
          <p:cNvGraphicFramePr/>
          <p:nvPr>
            <p:extLst>
              <p:ext uri="{D42A27DB-BD31-4B8C-83A1-F6EECF244321}">
                <p14:modId xmlns:p14="http://schemas.microsoft.com/office/powerpoint/2010/main" val="4061446413"/>
              </p:ext>
            </p:extLst>
          </p:nvPr>
        </p:nvGraphicFramePr>
        <p:xfrm>
          <a:off x="611722" y="4450833"/>
          <a:ext cx="3818350" cy="1420225"/>
        </p:xfrm>
        <a:graphic>
          <a:graphicData uri="http://schemas.openxmlformats.org/drawingml/2006/table">
            <a:tbl>
              <a:tblPr firstRow="1" bandRow="1">
                <a:noFill/>
              </a:tblPr>
              <a:tblGrid>
                <a:gridCol w="2702250">
                  <a:extLst>
                    <a:ext uri="{9D8B030D-6E8A-4147-A177-3AD203B41FA5}">
                      <a16:colId xmlns:a16="http://schemas.microsoft.com/office/drawing/2014/main" val="20000"/>
                    </a:ext>
                  </a:extLst>
                </a:gridCol>
                <a:gridCol w="1116100">
                  <a:extLst>
                    <a:ext uri="{9D8B030D-6E8A-4147-A177-3AD203B41FA5}">
                      <a16:colId xmlns:a16="http://schemas.microsoft.com/office/drawing/2014/main" val="20001"/>
                    </a:ext>
                  </a:extLst>
                </a:gridCol>
              </a:tblGrid>
              <a:tr h="284275">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PATIENT_ID</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GME0000</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0"/>
                  </a:ext>
                </a:extLst>
              </a:tr>
              <a:tr h="28050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VISIT_ID</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39408757</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1"/>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CONTACT_DATE</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14-Feb-2006</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2"/>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CODE</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250.00</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3"/>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CODE_SOURCE</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ICD9CM</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4"/>
                  </a:ext>
                </a:extLst>
              </a:tr>
            </a:tbl>
          </a:graphicData>
        </a:graphic>
      </p:graphicFrame>
      <p:pic>
        <p:nvPicPr>
          <p:cNvPr id="320" name="Google Shape;320;p26"/>
          <p:cNvPicPr preferRelativeResize="0"/>
          <p:nvPr/>
        </p:nvPicPr>
        <p:blipFill rotWithShape="1">
          <a:blip r:embed="rId3">
            <a:alphaModFix/>
          </a:blip>
          <a:srcRect/>
          <a:stretch/>
        </p:blipFill>
        <p:spPr>
          <a:xfrm>
            <a:off x="2470914" y="1600200"/>
            <a:ext cx="3918316" cy="2595391"/>
          </a:xfrm>
          <a:prstGeom prst="rect">
            <a:avLst/>
          </a:prstGeom>
          <a:noFill/>
          <a:ln>
            <a:noFill/>
          </a:ln>
        </p:spPr>
      </p:pic>
      <p:sp>
        <p:nvSpPr>
          <p:cNvPr id="321" name="Google Shape;321;p26"/>
          <p:cNvSpPr/>
          <p:nvPr/>
        </p:nvSpPr>
        <p:spPr>
          <a:xfrm>
            <a:off x="2681623" y="3355848"/>
            <a:ext cx="1435608" cy="146304"/>
          </a:xfrm>
          <a:prstGeom prst="ellipse">
            <a:avLst/>
          </a:prstGeom>
          <a:noFill/>
          <a:ln w="254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aphicFrame>
        <p:nvGraphicFramePr>
          <p:cNvPr id="2" name="Google Shape;319;p26">
            <a:extLst>
              <a:ext uri="{FF2B5EF4-FFF2-40B4-BE49-F238E27FC236}">
                <a16:creationId xmlns:a16="http://schemas.microsoft.com/office/drawing/2014/main" id="{6FFB5D89-3679-A988-0A99-71F2D248DAC3}"/>
              </a:ext>
            </a:extLst>
          </p:cNvPr>
          <p:cNvGraphicFramePr/>
          <p:nvPr>
            <p:extLst>
              <p:ext uri="{D42A27DB-BD31-4B8C-83A1-F6EECF244321}">
                <p14:modId xmlns:p14="http://schemas.microsoft.com/office/powerpoint/2010/main" val="1063097273"/>
              </p:ext>
            </p:extLst>
          </p:nvPr>
        </p:nvGraphicFramePr>
        <p:xfrm>
          <a:off x="4719436" y="4450833"/>
          <a:ext cx="3818350" cy="1423385"/>
        </p:xfrm>
        <a:graphic>
          <a:graphicData uri="http://schemas.openxmlformats.org/drawingml/2006/table">
            <a:tbl>
              <a:tblPr firstRow="1" bandRow="1">
                <a:noFill/>
              </a:tblPr>
              <a:tblGrid>
                <a:gridCol w="2702250">
                  <a:extLst>
                    <a:ext uri="{9D8B030D-6E8A-4147-A177-3AD203B41FA5}">
                      <a16:colId xmlns:a16="http://schemas.microsoft.com/office/drawing/2014/main" val="20000"/>
                    </a:ext>
                  </a:extLst>
                </a:gridCol>
                <a:gridCol w="1116100">
                  <a:extLst>
                    <a:ext uri="{9D8B030D-6E8A-4147-A177-3AD203B41FA5}">
                      <a16:colId xmlns:a16="http://schemas.microsoft.com/office/drawing/2014/main" val="20001"/>
                    </a:ext>
                  </a:extLst>
                </a:gridCol>
              </a:tblGrid>
              <a:tr h="284275">
                <a:tc>
                  <a:txBody>
                    <a:bodyPr/>
                    <a:lstStyle/>
                    <a:p>
                      <a:pPr marL="0" marR="0" lvl="0" indent="0" algn="l" rtl="0">
                        <a:lnSpc>
                          <a:spcPct val="100000"/>
                        </a:lnSpc>
                        <a:spcBef>
                          <a:spcPts val="0"/>
                        </a:spcBef>
                        <a:spcAft>
                          <a:spcPts val="0"/>
                        </a:spcAft>
                        <a:buClr>
                          <a:srgbClr val="000000"/>
                        </a:buClr>
                        <a:buSzPts val="1100"/>
                        <a:buFont typeface="Arial"/>
                        <a:buNone/>
                      </a:pP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0"/>
                  </a:ext>
                </a:extLst>
              </a:tr>
              <a:tr h="280500">
                <a:tc>
                  <a:txBody>
                    <a:bodyPr/>
                    <a:lstStyle/>
                    <a:p>
                      <a:pPr marL="0" marR="0" lvl="0" indent="0" algn="l" rtl="0">
                        <a:lnSpc>
                          <a:spcPct val="100000"/>
                        </a:lnSpc>
                        <a:spcBef>
                          <a:spcPts val="0"/>
                        </a:spcBef>
                        <a:spcAft>
                          <a:spcPts val="0"/>
                        </a:spcAft>
                        <a:buClr>
                          <a:srgbClr val="000000"/>
                        </a:buClr>
                        <a:buSzPts val="1100"/>
                        <a:buFont typeface="Arial"/>
                        <a:buNone/>
                      </a:pP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1"/>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2"/>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3"/>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4"/>
                  </a:ext>
                </a:extLst>
              </a:tr>
            </a:tbl>
          </a:graphicData>
        </a:graphic>
      </p:graphicFrame>
      <p:graphicFrame>
        <p:nvGraphicFramePr>
          <p:cNvPr id="6" name="Google Shape;319;p26">
            <a:extLst>
              <a:ext uri="{FF2B5EF4-FFF2-40B4-BE49-F238E27FC236}">
                <a16:creationId xmlns:a16="http://schemas.microsoft.com/office/drawing/2014/main" id="{C9B6B317-198E-A3DD-6885-2B86B1DAD9C1}"/>
              </a:ext>
            </a:extLst>
          </p:cNvPr>
          <p:cNvGraphicFramePr/>
          <p:nvPr>
            <p:extLst>
              <p:ext uri="{D42A27DB-BD31-4B8C-83A1-F6EECF244321}">
                <p14:modId xmlns:p14="http://schemas.microsoft.com/office/powerpoint/2010/main" val="3279650071"/>
              </p:ext>
            </p:extLst>
          </p:nvPr>
        </p:nvGraphicFramePr>
        <p:xfrm>
          <a:off x="4721361" y="4450280"/>
          <a:ext cx="3818350" cy="1426463"/>
        </p:xfrm>
        <a:graphic>
          <a:graphicData uri="http://schemas.openxmlformats.org/drawingml/2006/table">
            <a:tbl>
              <a:tblPr firstRow="1" bandRow="1">
                <a:noFill/>
              </a:tblPr>
              <a:tblGrid>
                <a:gridCol w="2702250">
                  <a:extLst>
                    <a:ext uri="{9D8B030D-6E8A-4147-A177-3AD203B41FA5}">
                      <a16:colId xmlns:a16="http://schemas.microsoft.com/office/drawing/2014/main" val="20000"/>
                    </a:ext>
                  </a:extLst>
                </a:gridCol>
                <a:gridCol w="1116100">
                  <a:extLst>
                    <a:ext uri="{9D8B030D-6E8A-4147-A177-3AD203B41FA5}">
                      <a16:colId xmlns:a16="http://schemas.microsoft.com/office/drawing/2014/main" val="20001"/>
                    </a:ext>
                  </a:extLst>
                </a:gridCol>
              </a:tblGrid>
              <a:tr h="246151">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PERSON_ID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0"/>
                  </a:ext>
                </a:extLst>
              </a:tr>
              <a:tr h="291454">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CONDITION_CONCEPT_ID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1"/>
                  </a:ext>
                </a:extLst>
              </a:tr>
              <a:tr h="296286">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CONDITION_START_DATE</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2"/>
                  </a:ext>
                </a:extLst>
              </a:tr>
              <a:tr h="296286">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CONDITION_SOURCE_VALUE</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3"/>
                  </a:ext>
                </a:extLst>
              </a:tr>
              <a:tr h="296286">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CONDITION_SOURCE_CONCEPT_ID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4"/>
                  </a:ext>
                </a:extLst>
              </a:tr>
            </a:tbl>
          </a:graphicData>
        </a:graphic>
      </p:graphicFrame>
      <p:graphicFrame>
        <p:nvGraphicFramePr>
          <p:cNvPr id="4" name="Google Shape;319;p26">
            <a:extLst>
              <a:ext uri="{FF2B5EF4-FFF2-40B4-BE49-F238E27FC236}">
                <a16:creationId xmlns:a16="http://schemas.microsoft.com/office/drawing/2014/main" id="{5EA09C7C-5089-2C33-24BD-DFE9449A01E8}"/>
              </a:ext>
            </a:extLst>
          </p:cNvPr>
          <p:cNvGraphicFramePr/>
          <p:nvPr>
            <p:extLst>
              <p:ext uri="{D42A27DB-BD31-4B8C-83A1-F6EECF244321}">
                <p14:modId xmlns:p14="http://schemas.microsoft.com/office/powerpoint/2010/main" val="4077271795"/>
              </p:ext>
            </p:extLst>
          </p:nvPr>
        </p:nvGraphicFramePr>
        <p:xfrm>
          <a:off x="4721361" y="4447714"/>
          <a:ext cx="3818350" cy="1426463"/>
        </p:xfrm>
        <a:graphic>
          <a:graphicData uri="http://schemas.openxmlformats.org/drawingml/2006/table">
            <a:tbl>
              <a:tblPr firstRow="1" bandRow="1">
                <a:noFill/>
              </a:tblPr>
              <a:tblGrid>
                <a:gridCol w="2702250">
                  <a:extLst>
                    <a:ext uri="{9D8B030D-6E8A-4147-A177-3AD203B41FA5}">
                      <a16:colId xmlns:a16="http://schemas.microsoft.com/office/drawing/2014/main" val="20000"/>
                    </a:ext>
                  </a:extLst>
                </a:gridCol>
                <a:gridCol w="1116100">
                  <a:extLst>
                    <a:ext uri="{9D8B030D-6E8A-4147-A177-3AD203B41FA5}">
                      <a16:colId xmlns:a16="http://schemas.microsoft.com/office/drawing/2014/main" val="20001"/>
                    </a:ext>
                  </a:extLst>
                </a:gridCol>
              </a:tblGrid>
              <a:tr h="246151">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PERSON_ID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GME0000</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0"/>
                  </a:ext>
                </a:extLst>
              </a:tr>
              <a:tr h="291454">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CONDITION_CONCEPT_ID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1"/>
                  </a:ext>
                </a:extLst>
              </a:tr>
              <a:tr h="296286">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CONDITION_START_DATE</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14-Feb-2006</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2"/>
                  </a:ext>
                </a:extLst>
              </a:tr>
              <a:tr h="296286">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CONDITION_SOURCE_VALUE</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250.00</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3"/>
                  </a:ext>
                </a:extLst>
              </a:tr>
              <a:tr h="296286">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CONDITION_SOURCE_CONCEPT_ID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4"/>
                  </a:ext>
                </a:extLst>
              </a:tr>
            </a:tbl>
          </a:graphicData>
        </a:graphic>
      </p:graphicFrame>
      <p:sp>
        <p:nvSpPr>
          <p:cNvPr id="5" name="TextBox 4">
            <a:extLst>
              <a:ext uri="{FF2B5EF4-FFF2-40B4-BE49-F238E27FC236}">
                <a16:creationId xmlns:a16="http://schemas.microsoft.com/office/drawing/2014/main" id="{40FDBB07-75EB-D67C-1215-DCD28AD777B9}"/>
              </a:ext>
            </a:extLst>
          </p:cNvPr>
          <p:cNvSpPr txBox="1"/>
          <p:nvPr/>
        </p:nvSpPr>
        <p:spPr>
          <a:xfrm>
            <a:off x="5382303" y="5871058"/>
            <a:ext cx="2400016" cy="307777"/>
          </a:xfrm>
          <a:prstGeom prst="rect">
            <a:avLst/>
          </a:prstGeom>
          <a:noFill/>
        </p:spPr>
        <p:txBody>
          <a:bodyPr wrap="none" rtlCol="0">
            <a:spAutoFit/>
          </a:bodyPr>
          <a:lstStyle/>
          <a:p>
            <a:r>
              <a:rPr lang="en-US" dirty="0"/>
              <a:t>CONDITION OCCURENCE</a:t>
            </a:r>
          </a:p>
        </p:txBody>
      </p:sp>
    </p:spTree>
    <p:extLst>
      <p:ext uri="{BB962C8B-B14F-4D97-AF65-F5344CB8AC3E}">
        <p14:creationId xmlns:p14="http://schemas.microsoft.com/office/powerpoint/2010/main" val="2794637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6"/>
          <p:cNvSpPr txBox="1">
            <a:spLocks noGrp="1"/>
          </p:cNvSpPr>
          <p:nvPr>
            <p:ph type="title"/>
          </p:nvPr>
        </p:nvSpPr>
        <p:spPr>
          <a:xfrm>
            <a:off x="0" y="0"/>
            <a:ext cx="8686800" cy="1143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4400"/>
              <a:buFont typeface="Calibri"/>
              <a:buNone/>
            </a:pPr>
            <a:r>
              <a:rPr lang="en-US" dirty="0"/>
              <a:t>Tying it all together: using Vocabularies with the CDM</a:t>
            </a:r>
            <a:endParaRPr dirty="0"/>
          </a:p>
        </p:txBody>
      </p:sp>
      <p:sp>
        <p:nvSpPr>
          <p:cNvPr id="318" name="Google Shape;318;p26"/>
          <p:cNvSpPr txBox="1">
            <a:spLocks noGrp="1"/>
          </p:cNvSpPr>
          <p:nvPr>
            <p:ph type="body" idx="1"/>
          </p:nvPr>
        </p:nvSpPr>
        <p:spPr>
          <a:xfrm>
            <a:off x="457200" y="1600200"/>
            <a:ext cx="8229600" cy="4526100"/>
          </a:xfrm>
          <a:prstGeom prst="rect">
            <a:avLst/>
          </a:prstGeom>
          <a:noFill/>
          <a:ln>
            <a:noFill/>
          </a:ln>
        </p:spPr>
        <p:txBody>
          <a:bodyPr spcFirstLastPara="1" wrap="square" lIns="91425" tIns="91425" rIns="91425" bIns="91425" anchor="t" anchorCtr="0">
            <a:noAutofit/>
          </a:bodyPr>
          <a:lstStyle/>
          <a:p>
            <a:pPr marL="635000" marR="0" lvl="0" indent="-228600" algn="l" rtl="0">
              <a:lnSpc>
                <a:spcPct val="100000"/>
              </a:lnSpc>
              <a:spcBef>
                <a:spcPts val="0"/>
              </a:spcBef>
              <a:spcAft>
                <a:spcPts val="0"/>
              </a:spcAft>
              <a:buClr>
                <a:schemeClr val="dk1"/>
              </a:buClr>
              <a:buSzPts val="3200"/>
              <a:buFont typeface="Arial"/>
              <a:buNone/>
            </a:pPr>
            <a:endParaRPr dirty="0"/>
          </a:p>
        </p:txBody>
      </p:sp>
      <p:graphicFrame>
        <p:nvGraphicFramePr>
          <p:cNvPr id="319" name="Google Shape;319;p26"/>
          <p:cNvGraphicFramePr/>
          <p:nvPr>
            <p:extLst>
              <p:ext uri="{D42A27DB-BD31-4B8C-83A1-F6EECF244321}">
                <p14:modId xmlns:p14="http://schemas.microsoft.com/office/powerpoint/2010/main" val="3365330210"/>
              </p:ext>
            </p:extLst>
          </p:nvPr>
        </p:nvGraphicFramePr>
        <p:xfrm>
          <a:off x="611722" y="4450833"/>
          <a:ext cx="3818350" cy="1420225"/>
        </p:xfrm>
        <a:graphic>
          <a:graphicData uri="http://schemas.openxmlformats.org/drawingml/2006/table">
            <a:tbl>
              <a:tblPr firstRow="1" bandRow="1">
                <a:noFill/>
              </a:tblPr>
              <a:tblGrid>
                <a:gridCol w="2702250">
                  <a:extLst>
                    <a:ext uri="{9D8B030D-6E8A-4147-A177-3AD203B41FA5}">
                      <a16:colId xmlns:a16="http://schemas.microsoft.com/office/drawing/2014/main" val="20000"/>
                    </a:ext>
                  </a:extLst>
                </a:gridCol>
                <a:gridCol w="1116100">
                  <a:extLst>
                    <a:ext uri="{9D8B030D-6E8A-4147-A177-3AD203B41FA5}">
                      <a16:colId xmlns:a16="http://schemas.microsoft.com/office/drawing/2014/main" val="20001"/>
                    </a:ext>
                  </a:extLst>
                </a:gridCol>
              </a:tblGrid>
              <a:tr h="284275">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PATIENT_ID</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GME0000</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0"/>
                  </a:ext>
                </a:extLst>
              </a:tr>
              <a:tr h="28050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VISIT_ID</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39408757</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1"/>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CONTACT_DATE</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14-Feb-2006</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2"/>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CODE</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250.00</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3"/>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CODE_SOURCE</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ICD9CM</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4"/>
                  </a:ext>
                </a:extLst>
              </a:tr>
            </a:tbl>
          </a:graphicData>
        </a:graphic>
      </p:graphicFrame>
      <p:graphicFrame>
        <p:nvGraphicFramePr>
          <p:cNvPr id="4" name="Google Shape;319;p26">
            <a:extLst>
              <a:ext uri="{FF2B5EF4-FFF2-40B4-BE49-F238E27FC236}">
                <a16:creationId xmlns:a16="http://schemas.microsoft.com/office/drawing/2014/main" id="{5EA09C7C-5089-2C33-24BD-DFE9449A01E8}"/>
              </a:ext>
            </a:extLst>
          </p:cNvPr>
          <p:cNvGraphicFramePr/>
          <p:nvPr>
            <p:extLst>
              <p:ext uri="{D42A27DB-BD31-4B8C-83A1-F6EECF244321}">
                <p14:modId xmlns:p14="http://schemas.microsoft.com/office/powerpoint/2010/main" val="241881099"/>
              </p:ext>
            </p:extLst>
          </p:nvPr>
        </p:nvGraphicFramePr>
        <p:xfrm>
          <a:off x="4716838" y="4457043"/>
          <a:ext cx="3818350" cy="1426465"/>
        </p:xfrm>
        <a:graphic>
          <a:graphicData uri="http://schemas.openxmlformats.org/drawingml/2006/table">
            <a:tbl>
              <a:tblPr firstRow="1" bandRow="1">
                <a:noFill/>
              </a:tblPr>
              <a:tblGrid>
                <a:gridCol w="2702250">
                  <a:extLst>
                    <a:ext uri="{9D8B030D-6E8A-4147-A177-3AD203B41FA5}">
                      <a16:colId xmlns:a16="http://schemas.microsoft.com/office/drawing/2014/main" val="20000"/>
                    </a:ext>
                  </a:extLst>
                </a:gridCol>
                <a:gridCol w="1116100">
                  <a:extLst>
                    <a:ext uri="{9D8B030D-6E8A-4147-A177-3AD203B41FA5}">
                      <a16:colId xmlns:a16="http://schemas.microsoft.com/office/drawing/2014/main" val="20001"/>
                    </a:ext>
                  </a:extLst>
                </a:gridCol>
              </a:tblGrid>
              <a:tr h="285524">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PERSON_ID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GME0000</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0"/>
                  </a:ext>
                </a:extLst>
              </a:tr>
              <a:tr h="281732">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CONDITION_CONCEPT_ID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1"/>
                  </a:ext>
                </a:extLst>
              </a:tr>
              <a:tr h="286403">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CONDITION_START_DATE</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14-Feb-2006</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2"/>
                  </a:ext>
                </a:extLst>
              </a:tr>
              <a:tr h="286403">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CONDITION_SOURCE_VALUE</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250.00</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3"/>
                  </a:ext>
                </a:extLst>
              </a:tr>
              <a:tr h="286403">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CONDITION_SOURCE_CONCEPT_ID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4"/>
                  </a:ext>
                </a:extLst>
              </a:tr>
            </a:tbl>
          </a:graphicData>
        </a:graphic>
      </p:graphicFrame>
      <p:graphicFrame>
        <p:nvGraphicFramePr>
          <p:cNvPr id="5" name="Google Shape;335;p27">
            <a:extLst>
              <a:ext uri="{FF2B5EF4-FFF2-40B4-BE49-F238E27FC236}">
                <a16:creationId xmlns:a16="http://schemas.microsoft.com/office/drawing/2014/main" id="{829481CA-8A93-651C-3BF5-531222123415}"/>
              </a:ext>
            </a:extLst>
          </p:cNvPr>
          <p:cNvGraphicFramePr/>
          <p:nvPr/>
        </p:nvGraphicFramePr>
        <p:xfrm>
          <a:off x="594520" y="1615909"/>
          <a:ext cx="3446325" cy="2122450"/>
        </p:xfrm>
        <a:graphic>
          <a:graphicData uri="http://schemas.openxmlformats.org/drawingml/2006/table">
            <a:tbl>
              <a:tblPr firstRow="1" bandRow="1">
                <a:noFill/>
              </a:tblPr>
              <a:tblGrid>
                <a:gridCol w="1711425">
                  <a:extLst>
                    <a:ext uri="{9D8B030D-6E8A-4147-A177-3AD203B41FA5}">
                      <a16:colId xmlns:a16="http://schemas.microsoft.com/office/drawing/2014/main" val="20000"/>
                    </a:ext>
                  </a:extLst>
                </a:gridCol>
                <a:gridCol w="1734900">
                  <a:extLst>
                    <a:ext uri="{9D8B030D-6E8A-4147-A177-3AD203B41FA5}">
                      <a16:colId xmlns:a16="http://schemas.microsoft.com/office/drawing/2014/main" val="20001"/>
                    </a:ext>
                  </a:extLst>
                </a:gridCol>
              </a:tblGrid>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CONCEPT_ID</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44836914</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0"/>
                  </a:ext>
                </a:extLst>
              </a:tr>
              <a:tr h="4115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CONCEPT_NAME</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Diabetes mellitus without mention …</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1"/>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DOMAIN_ID</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Condition</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2"/>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VOCABULARY_ID</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ICD9CM</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3"/>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CONCEPT_CLASS_ID</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Clinical Finding</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4"/>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STANDARD_CONCEPT</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NULL</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5"/>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CONCEPT_CODE</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250.00</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6"/>
                  </a:ext>
                </a:extLst>
              </a:tr>
            </a:tbl>
          </a:graphicData>
        </a:graphic>
      </p:graphicFrame>
      <p:sp>
        <p:nvSpPr>
          <p:cNvPr id="6" name="Google Shape;337;p27">
            <a:extLst>
              <a:ext uri="{FF2B5EF4-FFF2-40B4-BE49-F238E27FC236}">
                <a16:creationId xmlns:a16="http://schemas.microsoft.com/office/drawing/2014/main" id="{D0C6C651-5910-9ABD-0423-2FF00875F841}"/>
              </a:ext>
            </a:extLst>
          </p:cNvPr>
          <p:cNvSpPr txBox="1"/>
          <p:nvPr/>
        </p:nvSpPr>
        <p:spPr>
          <a:xfrm>
            <a:off x="1804280" y="3749872"/>
            <a:ext cx="851515"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Arial"/>
                <a:ea typeface="Arial"/>
                <a:cs typeface="Arial"/>
                <a:sym typeface="Arial"/>
              </a:rPr>
              <a:t>Concept</a:t>
            </a:r>
            <a:endParaRPr dirty="0"/>
          </a:p>
        </p:txBody>
      </p:sp>
      <p:graphicFrame>
        <p:nvGraphicFramePr>
          <p:cNvPr id="10" name="Google Shape;332;p27">
            <a:extLst>
              <a:ext uri="{FF2B5EF4-FFF2-40B4-BE49-F238E27FC236}">
                <a16:creationId xmlns:a16="http://schemas.microsoft.com/office/drawing/2014/main" id="{A97251CC-8340-4D4A-F03E-13ED3631336E}"/>
              </a:ext>
            </a:extLst>
          </p:cNvPr>
          <p:cNvGraphicFramePr/>
          <p:nvPr/>
        </p:nvGraphicFramePr>
        <p:xfrm>
          <a:off x="4675524" y="1615909"/>
          <a:ext cx="3446325" cy="2122450"/>
        </p:xfrm>
        <a:graphic>
          <a:graphicData uri="http://schemas.openxmlformats.org/drawingml/2006/table">
            <a:tbl>
              <a:tblPr firstRow="1" bandRow="1">
                <a:noFill/>
              </a:tblPr>
              <a:tblGrid>
                <a:gridCol w="1711425">
                  <a:extLst>
                    <a:ext uri="{9D8B030D-6E8A-4147-A177-3AD203B41FA5}">
                      <a16:colId xmlns:a16="http://schemas.microsoft.com/office/drawing/2014/main" val="20000"/>
                    </a:ext>
                  </a:extLst>
                </a:gridCol>
                <a:gridCol w="1734900">
                  <a:extLst>
                    <a:ext uri="{9D8B030D-6E8A-4147-A177-3AD203B41FA5}">
                      <a16:colId xmlns:a16="http://schemas.microsoft.com/office/drawing/2014/main" val="20001"/>
                    </a:ext>
                  </a:extLst>
                </a:gridCol>
              </a:tblGrid>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CONCEPT_ID</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4193704</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0"/>
                  </a:ext>
                </a:extLst>
              </a:tr>
              <a:tr h="4115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CONCEPT_NAME</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Type 2 diabetes mellitus without complication</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1"/>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dirty="0"/>
                        <a:t>DOMAIN_ID</a:t>
                      </a:r>
                      <a:endParaRPr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Condition</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2"/>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VOCABULARY_ID</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SNOMED</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3"/>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CONCEPT_CLASS_ID</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Clinical Finding</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4"/>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STANDARD_CONCEPT</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S</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5"/>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u="none" strike="noStrike" cap="none"/>
                        <a:t>CONCEPT_CODE</a:t>
                      </a:r>
                      <a:endParaRPr/>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tc>
                  <a:txBody>
                    <a:bodyPr/>
                    <a:lstStyle/>
                    <a:p>
                      <a:pPr marL="0" marR="0" lvl="0" indent="0" algn="l" rtl="0">
                        <a:lnSpc>
                          <a:spcPct val="100000"/>
                        </a:lnSpc>
                        <a:spcBef>
                          <a:spcPts val="0"/>
                        </a:spcBef>
                        <a:spcAft>
                          <a:spcPts val="0"/>
                        </a:spcAft>
                        <a:buClr>
                          <a:schemeClr val="dk1"/>
                        </a:buClr>
                        <a:buSzPts val="1100"/>
                        <a:buFont typeface="Arial"/>
                        <a:buNone/>
                      </a:pPr>
                      <a:r>
                        <a:rPr lang="en-US" sz="1100" b="0" i="0" u="none" strike="noStrike" cap="none" dirty="0">
                          <a:solidFill>
                            <a:schemeClr val="dk1"/>
                          </a:solidFill>
                          <a:latin typeface="Arial"/>
                          <a:ea typeface="Arial"/>
                          <a:cs typeface="Arial"/>
                          <a:sym typeface="Arial"/>
                        </a:rPr>
                        <a:t>313436004</a:t>
                      </a:r>
                      <a:endParaRPr sz="1100" u="none" strike="noStrike" cap="none"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EE6D1"/>
                    </a:solidFill>
                  </a:tcPr>
                </a:tc>
                <a:extLst>
                  <a:ext uri="{0D108BD9-81ED-4DB2-BD59-A6C34878D82A}">
                    <a16:rowId xmlns:a16="http://schemas.microsoft.com/office/drawing/2014/main" val="10006"/>
                  </a:ext>
                </a:extLst>
              </a:tr>
            </a:tbl>
          </a:graphicData>
        </a:graphic>
      </p:graphicFrame>
      <p:sp>
        <p:nvSpPr>
          <p:cNvPr id="11" name="Google Shape;334;p27">
            <a:extLst>
              <a:ext uri="{FF2B5EF4-FFF2-40B4-BE49-F238E27FC236}">
                <a16:creationId xmlns:a16="http://schemas.microsoft.com/office/drawing/2014/main" id="{157375E7-8712-0138-DCFC-342B1E748F79}"/>
              </a:ext>
            </a:extLst>
          </p:cNvPr>
          <p:cNvSpPr txBox="1"/>
          <p:nvPr/>
        </p:nvSpPr>
        <p:spPr>
          <a:xfrm>
            <a:off x="6048393" y="3735096"/>
            <a:ext cx="851515"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Arial"/>
                <a:ea typeface="Arial"/>
                <a:cs typeface="Arial"/>
                <a:sym typeface="Arial"/>
              </a:rPr>
              <a:t>Concept</a:t>
            </a:r>
            <a:endParaRPr dirty="0"/>
          </a:p>
        </p:txBody>
      </p:sp>
      <p:graphicFrame>
        <p:nvGraphicFramePr>
          <p:cNvPr id="9" name="Google Shape;319;p26">
            <a:extLst>
              <a:ext uri="{FF2B5EF4-FFF2-40B4-BE49-F238E27FC236}">
                <a16:creationId xmlns:a16="http://schemas.microsoft.com/office/drawing/2014/main" id="{0D0E610C-5FE9-885F-AFE4-C2F409DB30FC}"/>
              </a:ext>
            </a:extLst>
          </p:cNvPr>
          <p:cNvGraphicFramePr/>
          <p:nvPr>
            <p:extLst>
              <p:ext uri="{D42A27DB-BD31-4B8C-83A1-F6EECF244321}">
                <p14:modId xmlns:p14="http://schemas.microsoft.com/office/powerpoint/2010/main" val="2091145640"/>
              </p:ext>
            </p:extLst>
          </p:nvPr>
        </p:nvGraphicFramePr>
        <p:xfrm>
          <a:off x="4712913" y="4458322"/>
          <a:ext cx="3818350" cy="1420225"/>
        </p:xfrm>
        <a:graphic>
          <a:graphicData uri="http://schemas.openxmlformats.org/drawingml/2006/table">
            <a:tbl>
              <a:tblPr firstRow="1" bandRow="1">
                <a:noFill/>
              </a:tblPr>
              <a:tblGrid>
                <a:gridCol w="2702250">
                  <a:extLst>
                    <a:ext uri="{9D8B030D-6E8A-4147-A177-3AD203B41FA5}">
                      <a16:colId xmlns:a16="http://schemas.microsoft.com/office/drawing/2014/main" val="20000"/>
                    </a:ext>
                  </a:extLst>
                </a:gridCol>
                <a:gridCol w="1116100">
                  <a:extLst>
                    <a:ext uri="{9D8B030D-6E8A-4147-A177-3AD203B41FA5}">
                      <a16:colId xmlns:a16="http://schemas.microsoft.com/office/drawing/2014/main" val="20001"/>
                    </a:ext>
                  </a:extLst>
                </a:gridCol>
              </a:tblGrid>
              <a:tr h="284275">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PERSON_ID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GME0000</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0"/>
                  </a:ext>
                </a:extLst>
              </a:tr>
              <a:tr h="280500">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CONDITION_CONCEPT_ID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endParaRPr sz="110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1"/>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CONDITION_START_DATE</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14-Feb-2006</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2"/>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CONDITION_SOURCE_VALUE</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250.00</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3"/>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CONDITION_SOURCE_CONCEPT_ID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u="none" strike="noStrike" cap="none" dirty="0"/>
                        <a:t>44836914</a:t>
                      </a:r>
                      <a:endParaRPr lang="en-US"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4"/>
                  </a:ext>
                </a:extLst>
              </a:tr>
            </a:tbl>
          </a:graphicData>
        </a:graphic>
      </p:graphicFrame>
      <p:graphicFrame>
        <p:nvGraphicFramePr>
          <p:cNvPr id="12" name="Google Shape;319;p26">
            <a:extLst>
              <a:ext uri="{FF2B5EF4-FFF2-40B4-BE49-F238E27FC236}">
                <a16:creationId xmlns:a16="http://schemas.microsoft.com/office/drawing/2014/main" id="{2AB7AED8-8B3B-4E41-833F-26303E404865}"/>
              </a:ext>
            </a:extLst>
          </p:cNvPr>
          <p:cNvGraphicFramePr/>
          <p:nvPr>
            <p:extLst>
              <p:ext uri="{D42A27DB-BD31-4B8C-83A1-F6EECF244321}">
                <p14:modId xmlns:p14="http://schemas.microsoft.com/office/powerpoint/2010/main" val="1966682734"/>
              </p:ext>
            </p:extLst>
          </p:nvPr>
        </p:nvGraphicFramePr>
        <p:xfrm>
          <a:off x="4708993" y="4459704"/>
          <a:ext cx="3818350" cy="1421955"/>
        </p:xfrm>
        <a:graphic>
          <a:graphicData uri="http://schemas.openxmlformats.org/drawingml/2006/table">
            <a:tbl>
              <a:tblPr firstRow="1" bandRow="1">
                <a:noFill/>
              </a:tblPr>
              <a:tblGrid>
                <a:gridCol w="2702250">
                  <a:extLst>
                    <a:ext uri="{9D8B030D-6E8A-4147-A177-3AD203B41FA5}">
                      <a16:colId xmlns:a16="http://schemas.microsoft.com/office/drawing/2014/main" val="20000"/>
                    </a:ext>
                  </a:extLst>
                </a:gridCol>
                <a:gridCol w="1116100">
                  <a:extLst>
                    <a:ext uri="{9D8B030D-6E8A-4147-A177-3AD203B41FA5}">
                      <a16:colId xmlns:a16="http://schemas.microsoft.com/office/drawing/2014/main" val="20001"/>
                    </a:ext>
                  </a:extLst>
                </a:gridCol>
              </a:tblGrid>
              <a:tr h="286005">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PERSON_ID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GME0000</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0"/>
                  </a:ext>
                </a:extLst>
              </a:tr>
              <a:tr h="280500">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CONDITION_CONCEPT_ID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u="none" strike="noStrike" cap="none" dirty="0"/>
                        <a:t>4193704</a:t>
                      </a:r>
                      <a:endParaRPr lang="en-US"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1"/>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CONDITION_START_DATE</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14-Feb-2006</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2"/>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CONDITION_SOURCE_VALUE</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250.00</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3"/>
                  </a:ext>
                </a:extLst>
              </a:tr>
              <a:tr h="285150">
                <a:tc>
                  <a:txBody>
                    <a:bodyPr/>
                    <a:lstStyle/>
                    <a:p>
                      <a:pPr marL="0" marR="0" lvl="0" indent="0" algn="l" rtl="0">
                        <a:lnSpc>
                          <a:spcPct val="100000"/>
                        </a:lnSpc>
                        <a:spcBef>
                          <a:spcPts val="0"/>
                        </a:spcBef>
                        <a:spcAft>
                          <a:spcPts val="0"/>
                        </a:spcAft>
                        <a:buClr>
                          <a:srgbClr val="000000"/>
                        </a:buClr>
                        <a:buSzPts val="1100"/>
                        <a:buFont typeface="Arial"/>
                        <a:buNone/>
                      </a:pPr>
                      <a:r>
                        <a:rPr lang="en-US" sz="1100" dirty="0"/>
                        <a:t>CONDITION_SOURCE_CONCEPT_ID</a:t>
                      </a:r>
                      <a:endParaRPr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u="none" strike="noStrike" cap="none" dirty="0"/>
                        <a:t>44836914</a:t>
                      </a:r>
                      <a:endParaRPr lang="en-US" sz="1100" dirty="0"/>
                    </a:p>
                  </a:txBody>
                  <a:tcPr marL="70300" marR="70300" marT="35150" marB="3515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4E0EF"/>
                    </a:solidFill>
                  </a:tcPr>
                </a:tc>
                <a:extLst>
                  <a:ext uri="{0D108BD9-81ED-4DB2-BD59-A6C34878D82A}">
                    <a16:rowId xmlns:a16="http://schemas.microsoft.com/office/drawing/2014/main" val="10004"/>
                  </a:ext>
                </a:extLst>
              </a:tr>
            </a:tbl>
          </a:graphicData>
        </a:graphic>
      </p:graphicFrame>
      <p:sp>
        <p:nvSpPr>
          <p:cNvPr id="19" name="Oval 18">
            <a:extLst>
              <a:ext uri="{FF2B5EF4-FFF2-40B4-BE49-F238E27FC236}">
                <a16:creationId xmlns:a16="http://schemas.microsoft.com/office/drawing/2014/main" id="{68958977-F655-0982-D0DD-97315EA5C9EB}"/>
              </a:ext>
            </a:extLst>
          </p:cNvPr>
          <p:cNvSpPr/>
          <p:nvPr/>
        </p:nvSpPr>
        <p:spPr>
          <a:xfrm>
            <a:off x="7351296" y="5306571"/>
            <a:ext cx="681536" cy="26772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08566022-B2EE-0FB3-0ECF-035BD34D31B7}"/>
              </a:ext>
            </a:extLst>
          </p:cNvPr>
          <p:cNvCxnSpPr>
            <a:cxnSpLocks/>
            <a:stCxn id="19" idx="1"/>
          </p:cNvCxnSpPr>
          <p:nvPr/>
        </p:nvCxnSpPr>
        <p:spPr>
          <a:xfrm flipH="1" flipV="1">
            <a:off x="2886461" y="3576577"/>
            <a:ext cx="4564644" cy="176920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CB3474CF-9AEE-ACED-7932-F919E40B80F1}"/>
              </a:ext>
            </a:extLst>
          </p:cNvPr>
          <p:cNvSpPr/>
          <p:nvPr/>
        </p:nvSpPr>
        <p:spPr>
          <a:xfrm>
            <a:off x="2280302" y="1615909"/>
            <a:ext cx="821712" cy="239865"/>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4A6A9FAC-D68D-8B04-CD5C-A8D7FA468ACA}"/>
              </a:ext>
            </a:extLst>
          </p:cNvPr>
          <p:cNvCxnSpPr>
            <a:cxnSpLocks/>
            <a:stCxn id="21" idx="6"/>
          </p:cNvCxnSpPr>
          <p:nvPr/>
        </p:nvCxnSpPr>
        <p:spPr>
          <a:xfrm>
            <a:off x="3102014" y="1735842"/>
            <a:ext cx="4349091" cy="3933558"/>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73ECF181-4A6E-5BAB-8F20-5BFDF82A7CCE}"/>
              </a:ext>
            </a:extLst>
          </p:cNvPr>
          <p:cNvSpPr/>
          <p:nvPr/>
        </p:nvSpPr>
        <p:spPr>
          <a:xfrm>
            <a:off x="6318376" y="1616479"/>
            <a:ext cx="821712" cy="239865"/>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a:extLst>
              <a:ext uri="{FF2B5EF4-FFF2-40B4-BE49-F238E27FC236}">
                <a16:creationId xmlns:a16="http://schemas.microsoft.com/office/drawing/2014/main" id="{D31B25F4-0F80-86C7-D0FF-E739BB891D5B}"/>
              </a:ext>
            </a:extLst>
          </p:cNvPr>
          <p:cNvCxnSpPr>
            <a:cxnSpLocks/>
            <a:stCxn id="25" idx="4"/>
          </p:cNvCxnSpPr>
          <p:nvPr/>
        </p:nvCxnSpPr>
        <p:spPr>
          <a:xfrm>
            <a:off x="6729232" y="1856344"/>
            <a:ext cx="910333" cy="2973968"/>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EA2CCB89-2BB9-3952-8C66-A580E7E8CC4C}"/>
              </a:ext>
            </a:extLst>
          </p:cNvPr>
          <p:cNvCxnSpPr>
            <a:cxnSpLocks/>
          </p:cNvCxnSpPr>
          <p:nvPr/>
        </p:nvCxnSpPr>
        <p:spPr>
          <a:xfrm>
            <a:off x="4132162" y="2419109"/>
            <a:ext cx="439838" cy="0"/>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7BB7ECB2-E7B1-7236-5FC8-4A6293B1215F}"/>
              </a:ext>
            </a:extLst>
          </p:cNvPr>
          <p:cNvSpPr txBox="1"/>
          <p:nvPr/>
        </p:nvSpPr>
        <p:spPr>
          <a:xfrm>
            <a:off x="5382303" y="5871058"/>
            <a:ext cx="2400016" cy="307777"/>
          </a:xfrm>
          <a:prstGeom prst="rect">
            <a:avLst/>
          </a:prstGeom>
          <a:noFill/>
        </p:spPr>
        <p:txBody>
          <a:bodyPr wrap="none" rtlCol="0">
            <a:spAutoFit/>
          </a:bodyPr>
          <a:lstStyle/>
          <a:p>
            <a:r>
              <a:rPr lang="en-US" dirty="0"/>
              <a:t>CONDITION OCCURENCE</a:t>
            </a:r>
          </a:p>
        </p:txBody>
      </p:sp>
    </p:spTree>
    <p:extLst>
      <p:ext uri="{BB962C8B-B14F-4D97-AF65-F5344CB8AC3E}">
        <p14:creationId xmlns:p14="http://schemas.microsoft.com/office/powerpoint/2010/main" val="2760965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9"/>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8"/>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21"/>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23"/>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9" grpId="0" animBg="1"/>
      <p:bldP spid="19" grpId="1" animBg="1"/>
      <p:bldP spid="21" grpId="0" animBg="1"/>
      <p:bldP spid="21" grpId="1" animBg="1"/>
      <p:bldP spid="2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DE5C2-F14C-FA4B-8072-90671E5302F5}"/>
              </a:ext>
            </a:extLst>
          </p:cNvPr>
          <p:cNvSpPr>
            <a:spLocks noGrp="1"/>
          </p:cNvSpPr>
          <p:nvPr>
            <p:ph type="title"/>
          </p:nvPr>
        </p:nvSpPr>
        <p:spPr>
          <a:xfrm>
            <a:off x="0" y="0"/>
            <a:ext cx="8910536" cy="1143300"/>
          </a:xfrm>
        </p:spPr>
        <p:txBody>
          <a:bodyPr/>
          <a:lstStyle/>
          <a:p>
            <a:r>
              <a:rPr lang="en-US" sz="3600" dirty="0">
                <a:solidFill>
                  <a:schemeClr val="bg1"/>
                </a:solidFill>
              </a:rPr>
              <a:t> Getting data out of the OMOP CDM</a:t>
            </a:r>
          </a:p>
        </p:txBody>
      </p:sp>
      <p:sp>
        <p:nvSpPr>
          <p:cNvPr id="3" name="Text Placeholder 2">
            <a:extLst>
              <a:ext uri="{FF2B5EF4-FFF2-40B4-BE49-F238E27FC236}">
                <a16:creationId xmlns:a16="http://schemas.microsoft.com/office/drawing/2014/main" id="{9409E41B-F021-2147-AFAA-BEE45142CCD4}"/>
              </a:ext>
            </a:extLst>
          </p:cNvPr>
          <p:cNvSpPr>
            <a:spLocks noGrp="1"/>
          </p:cNvSpPr>
          <p:nvPr>
            <p:ph type="body" idx="1"/>
          </p:nvPr>
        </p:nvSpPr>
        <p:spPr/>
        <p:txBody>
          <a:bodyPr/>
          <a:lstStyle/>
          <a:p>
            <a:pPr>
              <a:buClr>
                <a:schemeClr val="bg1"/>
              </a:buClr>
            </a:pPr>
            <a:r>
              <a:rPr lang="en-US" dirty="0">
                <a:solidFill>
                  <a:schemeClr val="bg1"/>
                </a:solidFill>
              </a:rPr>
              <a:t>You are conducting a descriptive study of patients with type 2 diabetes, using an OMOP CDM database. </a:t>
            </a:r>
          </a:p>
          <a:p>
            <a:pPr lvl="1">
              <a:buClr>
                <a:schemeClr val="bg1"/>
              </a:buClr>
            </a:pPr>
            <a:r>
              <a:rPr lang="en-US" dirty="0">
                <a:solidFill>
                  <a:schemeClr val="bg1"/>
                </a:solidFill>
              </a:rPr>
              <a:t>How would you determine which patients have type 2 diabetes and when they were diagnosed?</a:t>
            </a:r>
          </a:p>
          <a:p>
            <a:pPr lvl="1">
              <a:buClr>
                <a:schemeClr val="bg1"/>
              </a:buClr>
            </a:pPr>
            <a:r>
              <a:rPr lang="en-US" dirty="0">
                <a:solidFill>
                  <a:schemeClr val="bg1"/>
                </a:solidFill>
              </a:rPr>
              <a:t>Which tables would you look in?</a:t>
            </a:r>
          </a:p>
          <a:p>
            <a:pPr marL="203200" indent="0">
              <a:buNone/>
            </a:pPr>
            <a:endParaRPr lang="en-US" dirty="0"/>
          </a:p>
        </p:txBody>
      </p:sp>
      <p:sp>
        <p:nvSpPr>
          <p:cNvPr id="5" name="Slide Number Placeholder 4">
            <a:extLst>
              <a:ext uri="{FF2B5EF4-FFF2-40B4-BE49-F238E27FC236}">
                <a16:creationId xmlns:a16="http://schemas.microsoft.com/office/drawing/2014/main" id="{B7E0C37C-C78D-8941-8A21-A96B1B534816}"/>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29</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813491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A30C8-FDEE-0141-8ED8-1DBFD4948BFF}"/>
              </a:ext>
            </a:extLst>
          </p:cNvPr>
          <p:cNvSpPr>
            <a:spLocks noGrp="1"/>
          </p:cNvSpPr>
          <p:nvPr>
            <p:ph type="title"/>
          </p:nvPr>
        </p:nvSpPr>
        <p:spPr/>
        <p:txBody>
          <a:bodyPr/>
          <a:lstStyle/>
          <a:p>
            <a:r>
              <a:rPr lang="en-US" dirty="0"/>
              <a:t>EHRs </a:t>
            </a:r>
            <a:r>
              <a:rPr lang="en-US" dirty="0">
                <a:sym typeface="Wingdings" pitchFamily="2" charset="2"/>
              </a:rPr>
              <a:t></a:t>
            </a:r>
            <a:r>
              <a:rPr lang="en-US" dirty="0"/>
              <a:t> clinical data warehouse</a:t>
            </a:r>
          </a:p>
        </p:txBody>
      </p:sp>
      <p:sp>
        <p:nvSpPr>
          <p:cNvPr id="4" name="Text Placeholder 3">
            <a:extLst>
              <a:ext uri="{FF2B5EF4-FFF2-40B4-BE49-F238E27FC236}">
                <a16:creationId xmlns:a16="http://schemas.microsoft.com/office/drawing/2014/main" id="{5D4F12CE-99AB-FB4A-852A-1F06D66DAF57}"/>
              </a:ext>
            </a:extLst>
          </p:cNvPr>
          <p:cNvSpPr>
            <a:spLocks noGrp="1"/>
          </p:cNvSpPr>
          <p:nvPr>
            <p:ph type="body" idx="1"/>
          </p:nvPr>
        </p:nvSpPr>
        <p:spPr/>
        <p:txBody>
          <a:bodyPr/>
          <a:lstStyle/>
          <a:p>
            <a:endParaRPr lang="en-US"/>
          </a:p>
        </p:txBody>
      </p:sp>
      <p:sp>
        <p:nvSpPr>
          <p:cNvPr id="6" name="Slide Number Placeholder 5">
            <a:extLst>
              <a:ext uri="{FF2B5EF4-FFF2-40B4-BE49-F238E27FC236}">
                <a16:creationId xmlns:a16="http://schemas.microsoft.com/office/drawing/2014/main" id="{D1D36D97-F952-8F4B-B20F-F53E84707044}"/>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smtClean="0">
                <a:solidFill>
                  <a:srgbClr val="888888"/>
                </a:solidFill>
                <a:latin typeface="Calibri"/>
                <a:ea typeface="Calibri"/>
                <a:cs typeface="Calibri"/>
                <a:sym typeface="Calibri"/>
              </a:rPr>
              <a:t>3</a:t>
            </a:fld>
            <a:endParaRPr lang="en"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8542465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99EDDF-12A8-954D-B4F0-60EE00284A5E}"/>
              </a:ext>
            </a:extLst>
          </p:cNvPr>
          <p:cNvSpPr>
            <a:spLocks noGrp="1"/>
          </p:cNvSpPr>
          <p:nvPr>
            <p:ph type="title"/>
          </p:nvPr>
        </p:nvSpPr>
        <p:spPr/>
        <p:txBody>
          <a:bodyPr/>
          <a:lstStyle/>
          <a:p>
            <a:r>
              <a:rPr lang="en-US" dirty="0"/>
              <a:t>Working with Stanford’s OMOP CDM data</a:t>
            </a:r>
          </a:p>
        </p:txBody>
      </p:sp>
      <p:sp>
        <p:nvSpPr>
          <p:cNvPr id="5" name="Text Placeholder 4">
            <a:extLst>
              <a:ext uri="{FF2B5EF4-FFF2-40B4-BE49-F238E27FC236}">
                <a16:creationId xmlns:a16="http://schemas.microsoft.com/office/drawing/2014/main" id="{F7C6BDDA-9696-FA4A-919D-EE7B74E2EFC3}"/>
              </a:ext>
            </a:extLst>
          </p:cNvPr>
          <p:cNvSpPr>
            <a:spLocks noGrp="1"/>
          </p:cNvSpPr>
          <p:nvPr>
            <p:ph type="body" idx="1"/>
          </p:nvPr>
        </p:nvSpPr>
        <p:spPr/>
        <p:txBody>
          <a:bodyPr/>
          <a:lstStyle/>
          <a:p>
            <a:r>
              <a:rPr lang="en-US" dirty="0"/>
              <a:t>Why?</a:t>
            </a:r>
          </a:p>
          <a:p>
            <a:r>
              <a:rPr lang="en-US" dirty="0"/>
              <a:t>Infrastructure for data access</a:t>
            </a:r>
          </a:p>
          <a:p>
            <a:r>
              <a:rPr lang="en-US" dirty="0"/>
              <a:t>Tools for data analysis</a:t>
            </a:r>
          </a:p>
          <a:p>
            <a:r>
              <a:rPr lang="en-US" dirty="0"/>
              <a:t>Training and support</a:t>
            </a:r>
          </a:p>
        </p:txBody>
      </p:sp>
      <p:sp>
        <p:nvSpPr>
          <p:cNvPr id="3" name="Slide Number Placeholder 2">
            <a:extLst>
              <a:ext uri="{FF2B5EF4-FFF2-40B4-BE49-F238E27FC236}">
                <a16:creationId xmlns:a16="http://schemas.microsoft.com/office/drawing/2014/main" id="{56CF0DE6-6CBE-5943-9914-D6223DA82CF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smtClean="0">
                <a:solidFill>
                  <a:srgbClr val="888888"/>
                </a:solidFill>
                <a:latin typeface="Calibri"/>
                <a:ea typeface="Calibri"/>
                <a:cs typeface="Calibri"/>
                <a:sym typeface="Calibri"/>
              </a:rPr>
              <a:t>30</a:t>
            </a:fld>
            <a:endParaRPr lang="en"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6033087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C5E0F-09CE-0D4E-B17E-B32F8AB6658D}"/>
              </a:ext>
            </a:extLst>
          </p:cNvPr>
          <p:cNvSpPr>
            <a:spLocks noGrp="1"/>
          </p:cNvSpPr>
          <p:nvPr>
            <p:ph type="title"/>
          </p:nvPr>
        </p:nvSpPr>
        <p:spPr/>
        <p:txBody>
          <a:bodyPr/>
          <a:lstStyle/>
          <a:p>
            <a:r>
              <a:rPr lang="en-US" dirty="0"/>
              <a:t>What does this effort get us?</a:t>
            </a:r>
          </a:p>
        </p:txBody>
      </p:sp>
      <p:sp>
        <p:nvSpPr>
          <p:cNvPr id="3" name="Text Placeholder 2">
            <a:extLst>
              <a:ext uri="{FF2B5EF4-FFF2-40B4-BE49-F238E27FC236}">
                <a16:creationId xmlns:a16="http://schemas.microsoft.com/office/drawing/2014/main" id="{8E839C00-4E10-4545-AF68-E42A59E54CF2}"/>
              </a:ext>
            </a:extLst>
          </p:cNvPr>
          <p:cNvSpPr>
            <a:spLocks noGrp="1"/>
          </p:cNvSpPr>
          <p:nvPr>
            <p:ph type="body" idx="1"/>
          </p:nvPr>
        </p:nvSpPr>
        <p:spPr/>
        <p:txBody>
          <a:bodyPr/>
          <a:lstStyle/>
          <a:p>
            <a:r>
              <a:rPr lang="en-US" dirty="0"/>
              <a:t>Open source, maintained statistical analysis packages that run on the OMOP CDM</a:t>
            </a:r>
          </a:p>
          <a:p>
            <a:r>
              <a:rPr lang="en-US" dirty="0"/>
              <a:t>Connection to an engaged, active, open science community</a:t>
            </a:r>
          </a:p>
        </p:txBody>
      </p:sp>
      <p:sp>
        <p:nvSpPr>
          <p:cNvPr id="5" name="Slide Number Placeholder 4">
            <a:extLst>
              <a:ext uri="{FF2B5EF4-FFF2-40B4-BE49-F238E27FC236}">
                <a16:creationId xmlns:a16="http://schemas.microsoft.com/office/drawing/2014/main" id="{1AFEA10D-2BA2-6646-8561-63995C3DA3F8}"/>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31</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7903482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21473-654C-CC4F-AD38-A383DEB90B97}"/>
              </a:ext>
            </a:extLst>
          </p:cNvPr>
          <p:cNvSpPr>
            <a:spLocks noGrp="1"/>
          </p:cNvSpPr>
          <p:nvPr>
            <p:ph type="title"/>
          </p:nvPr>
        </p:nvSpPr>
        <p:spPr/>
        <p:txBody>
          <a:bodyPr/>
          <a:lstStyle/>
          <a:p>
            <a:r>
              <a:rPr lang="en-US" dirty="0"/>
              <a:t>20 minutes to run a study!</a:t>
            </a:r>
          </a:p>
        </p:txBody>
      </p:sp>
      <p:sp>
        <p:nvSpPr>
          <p:cNvPr id="3" name="Text Placeholder 2">
            <a:extLst>
              <a:ext uri="{FF2B5EF4-FFF2-40B4-BE49-F238E27FC236}">
                <a16:creationId xmlns:a16="http://schemas.microsoft.com/office/drawing/2014/main" id="{72844B00-9A81-EF43-A834-EB306560AC94}"/>
              </a:ext>
            </a:extLst>
          </p:cNvPr>
          <p:cNvSpPr>
            <a:spLocks noGrp="1"/>
          </p:cNvSpPr>
          <p:nvPr>
            <p:ph type="body" idx="1"/>
          </p:nvPr>
        </p:nvSpPr>
        <p:spPr/>
        <p:txBody>
          <a:bodyPr/>
          <a:lstStyle/>
          <a:p>
            <a:r>
              <a:rPr lang="en-US" b="1" dirty="0"/>
              <a:t>Question</a:t>
            </a:r>
            <a:r>
              <a:rPr lang="en-US" dirty="0"/>
              <a:t>: In patients with ALS, are specific antidepressants associated with longer survival?</a:t>
            </a:r>
          </a:p>
          <a:p>
            <a:r>
              <a:rPr lang="en-US" b="1" dirty="0"/>
              <a:t>Data</a:t>
            </a:r>
            <a:r>
              <a:rPr lang="en-US" dirty="0"/>
              <a:t>: Optum </a:t>
            </a:r>
            <a:r>
              <a:rPr lang="en-US" dirty="0" err="1"/>
              <a:t>Clinformatics</a:t>
            </a:r>
            <a:r>
              <a:rPr lang="en-US" dirty="0"/>
              <a:t> insurance claims</a:t>
            </a:r>
          </a:p>
          <a:p>
            <a:r>
              <a:rPr lang="en-US" b="1" dirty="0"/>
              <a:t>Analysis</a:t>
            </a:r>
            <a:r>
              <a:rPr lang="en-US" dirty="0"/>
              <a:t>: a cohort study using OHDSI’s </a:t>
            </a:r>
            <a:r>
              <a:rPr lang="en-US" dirty="0" err="1"/>
              <a:t>CohortMethod</a:t>
            </a:r>
            <a:r>
              <a:rPr lang="en-US" dirty="0"/>
              <a:t> package</a:t>
            </a:r>
          </a:p>
        </p:txBody>
      </p:sp>
      <p:sp>
        <p:nvSpPr>
          <p:cNvPr id="4" name="Slide Number Placeholder 3">
            <a:extLst>
              <a:ext uri="{FF2B5EF4-FFF2-40B4-BE49-F238E27FC236}">
                <a16:creationId xmlns:a16="http://schemas.microsoft.com/office/drawing/2014/main" id="{E42B40B7-4364-484E-AC8F-F462A5516D1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32</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2749045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C6B229-BB7E-3D41-B1F2-EB4D6ADF1703}"/>
              </a:ext>
            </a:extLst>
          </p:cNvPr>
          <p:cNvSpPr>
            <a:spLocks noGrp="1"/>
          </p:cNvSpPr>
          <p:nvPr>
            <p:ph type="body" idx="1"/>
          </p:nvPr>
        </p:nvSpPr>
        <p:spPr/>
        <p:txBody>
          <a:bodyPr/>
          <a:lstStyle/>
          <a:p>
            <a:endParaRPr lang="en-US"/>
          </a:p>
        </p:txBody>
      </p:sp>
      <p:pic>
        <p:nvPicPr>
          <p:cNvPr id="7" name="Picture 6" descr="Text&#10;&#10;Description automatically generated">
            <a:extLst>
              <a:ext uri="{FF2B5EF4-FFF2-40B4-BE49-F238E27FC236}">
                <a16:creationId xmlns:a16="http://schemas.microsoft.com/office/drawing/2014/main" id="{5AC3C80A-6B0B-184D-95CC-564FC2EFDE50}"/>
              </a:ext>
            </a:extLst>
          </p:cNvPr>
          <p:cNvPicPr>
            <a:picLocks noChangeAspect="1"/>
          </p:cNvPicPr>
          <p:nvPr/>
        </p:nvPicPr>
        <p:blipFill>
          <a:blip r:embed="rId3"/>
          <a:stretch>
            <a:fillRect/>
          </a:stretch>
        </p:blipFill>
        <p:spPr>
          <a:xfrm>
            <a:off x="0" y="0"/>
            <a:ext cx="9144000" cy="4115814"/>
          </a:xfrm>
          <a:prstGeom prst="rect">
            <a:avLst/>
          </a:prstGeom>
        </p:spPr>
      </p:pic>
      <p:pic>
        <p:nvPicPr>
          <p:cNvPr id="11" name="Picture 10" descr="Graphical user interface, text, application, email&#10;&#10;Description automatically generated">
            <a:extLst>
              <a:ext uri="{FF2B5EF4-FFF2-40B4-BE49-F238E27FC236}">
                <a16:creationId xmlns:a16="http://schemas.microsoft.com/office/drawing/2014/main" id="{F2C101FE-E2D4-DF4C-A45E-D736772CD78B}"/>
              </a:ext>
            </a:extLst>
          </p:cNvPr>
          <p:cNvPicPr>
            <a:picLocks noChangeAspect="1"/>
          </p:cNvPicPr>
          <p:nvPr/>
        </p:nvPicPr>
        <p:blipFill>
          <a:blip r:embed="rId4"/>
          <a:stretch>
            <a:fillRect/>
          </a:stretch>
        </p:blipFill>
        <p:spPr>
          <a:xfrm>
            <a:off x="0" y="3578514"/>
            <a:ext cx="5020540" cy="3279486"/>
          </a:xfrm>
          <a:prstGeom prst="rect">
            <a:avLst/>
          </a:prstGeom>
        </p:spPr>
      </p:pic>
      <p:pic>
        <p:nvPicPr>
          <p:cNvPr id="15" name="Picture 14" descr="Table&#10;&#10;Description automatically generated">
            <a:extLst>
              <a:ext uri="{FF2B5EF4-FFF2-40B4-BE49-F238E27FC236}">
                <a16:creationId xmlns:a16="http://schemas.microsoft.com/office/drawing/2014/main" id="{31BDF47F-E181-844D-B635-A9B5A7EC7B7E}"/>
              </a:ext>
            </a:extLst>
          </p:cNvPr>
          <p:cNvPicPr>
            <a:picLocks noChangeAspect="1"/>
          </p:cNvPicPr>
          <p:nvPr/>
        </p:nvPicPr>
        <p:blipFill>
          <a:blip r:embed="rId5"/>
          <a:stretch>
            <a:fillRect/>
          </a:stretch>
        </p:blipFill>
        <p:spPr>
          <a:xfrm>
            <a:off x="3356972" y="2518756"/>
            <a:ext cx="5787028" cy="4335380"/>
          </a:xfrm>
          <a:prstGeom prst="rect">
            <a:avLst/>
          </a:prstGeom>
        </p:spPr>
      </p:pic>
      <p:sp>
        <p:nvSpPr>
          <p:cNvPr id="4" name="Slide Number Placeholder 3">
            <a:extLst>
              <a:ext uri="{FF2B5EF4-FFF2-40B4-BE49-F238E27FC236}">
                <a16:creationId xmlns:a16="http://schemas.microsoft.com/office/drawing/2014/main" id="{78DE81CB-D08C-6A40-A8B6-C18D51610119}"/>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33</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019820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78F16-BAAD-F840-86BD-28950F7B837C}"/>
              </a:ext>
            </a:extLst>
          </p:cNvPr>
          <p:cNvSpPr>
            <a:spLocks noGrp="1"/>
          </p:cNvSpPr>
          <p:nvPr>
            <p:ph type="title"/>
          </p:nvPr>
        </p:nvSpPr>
        <p:spPr/>
        <p:txBody>
          <a:bodyPr/>
          <a:lstStyle/>
          <a:p>
            <a:r>
              <a:rPr lang="en-US" dirty="0"/>
              <a:t>Direct SQL access via </a:t>
            </a:r>
            <a:r>
              <a:rPr lang="en-US" dirty="0" err="1"/>
              <a:t>BigQuery</a:t>
            </a:r>
            <a:endParaRPr lang="en-US" dirty="0"/>
          </a:p>
        </p:txBody>
      </p:sp>
      <p:sp>
        <p:nvSpPr>
          <p:cNvPr id="3" name="Text Placeholder 2">
            <a:extLst>
              <a:ext uri="{FF2B5EF4-FFF2-40B4-BE49-F238E27FC236}">
                <a16:creationId xmlns:a16="http://schemas.microsoft.com/office/drawing/2014/main" id="{48DFF26F-AB19-1E47-88A1-71C97F7CA9D5}"/>
              </a:ext>
            </a:extLst>
          </p:cNvPr>
          <p:cNvSpPr>
            <a:spLocks noGrp="1"/>
          </p:cNvSpPr>
          <p:nvPr>
            <p:ph type="body" idx="1"/>
          </p:nvPr>
        </p:nvSpPr>
        <p:spPr/>
        <p:txBody>
          <a:bodyPr/>
          <a:lstStyle/>
          <a:p>
            <a:endParaRPr lang="en-US" dirty="0"/>
          </a:p>
        </p:txBody>
      </p:sp>
      <p:pic>
        <p:nvPicPr>
          <p:cNvPr id="7" name="Picture 6" descr="Graphical user interface, text, application, email&#10;&#10;Description automatically generated">
            <a:extLst>
              <a:ext uri="{FF2B5EF4-FFF2-40B4-BE49-F238E27FC236}">
                <a16:creationId xmlns:a16="http://schemas.microsoft.com/office/drawing/2014/main" id="{30C6BA30-BB0C-F04A-9705-E23F11A6FDFD}"/>
              </a:ext>
            </a:extLst>
          </p:cNvPr>
          <p:cNvPicPr>
            <a:picLocks noChangeAspect="1"/>
          </p:cNvPicPr>
          <p:nvPr/>
        </p:nvPicPr>
        <p:blipFill>
          <a:blip r:embed="rId3"/>
          <a:stretch>
            <a:fillRect/>
          </a:stretch>
        </p:blipFill>
        <p:spPr>
          <a:xfrm>
            <a:off x="0" y="934421"/>
            <a:ext cx="9144000" cy="5616176"/>
          </a:xfrm>
          <a:prstGeom prst="rect">
            <a:avLst/>
          </a:prstGeom>
        </p:spPr>
      </p:pic>
      <p:sp>
        <p:nvSpPr>
          <p:cNvPr id="5" name="Slide Number Placeholder 4">
            <a:extLst>
              <a:ext uri="{FF2B5EF4-FFF2-40B4-BE49-F238E27FC236}">
                <a16:creationId xmlns:a16="http://schemas.microsoft.com/office/drawing/2014/main" id="{AF19A3DF-D996-F04A-A12D-08F3B598A8BB}"/>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34</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1051890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5C787-7A71-7449-8D2E-F0DB16C2E0A7}"/>
              </a:ext>
            </a:extLst>
          </p:cNvPr>
          <p:cNvSpPr>
            <a:spLocks noGrp="1"/>
          </p:cNvSpPr>
          <p:nvPr>
            <p:ph type="title"/>
          </p:nvPr>
        </p:nvSpPr>
        <p:spPr>
          <a:xfrm>
            <a:off x="0" y="0"/>
            <a:ext cx="9144000" cy="1143300"/>
          </a:xfrm>
        </p:spPr>
        <p:txBody>
          <a:bodyPr/>
          <a:lstStyle/>
          <a:p>
            <a:r>
              <a:rPr lang="en-US" dirty="0"/>
              <a:t>Query + analysis via </a:t>
            </a:r>
            <a:r>
              <a:rPr lang="en-US" dirty="0" err="1"/>
              <a:t>Jupyter</a:t>
            </a:r>
            <a:r>
              <a:rPr lang="en-US" dirty="0"/>
              <a:t> notebooks</a:t>
            </a:r>
          </a:p>
        </p:txBody>
      </p:sp>
      <p:sp>
        <p:nvSpPr>
          <p:cNvPr id="3" name="Text Placeholder 2">
            <a:extLst>
              <a:ext uri="{FF2B5EF4-FFF2-40B4-BE49-F238E27FC236}">
                <a16:creationId xmlns:a16="http://schemas.microsoft.com/office/drawing/2014/main" id="{EAC3A21F-E8D4-1345-BB26-1D5F5B59C9DC}"/>
              </a:ext>
            </a:extLst>
          </p:cNvPr>
          <p:cNvSpPr>
            <a:spLocks noGrp="1"/>
          </p:cNvSpPr>
          <p:nvPr>
            <p:ph type="body" idx="1"/>
          </p:nvPr>
        </p:nvSpPr>
        <p:spPr/>
        <p:txBody>
          <a:bodyPr/>
          <a:lstStyle/>
          <a:p>
            <a:endParaRPr lang="en-US" dirty="0"/>
          </a:p>
        </p:txBody>
      </p:sp>
      <p:sp>
        <p:nvSpPr>
          <p:cNvPr id="6" name="Rectangle 5">
            <a:extLst>
              <a:ext uri="{FF2B5EF4-FFF2-40B4-BE49-F238E27FC236}">
                <a16:creationId xmlns:a16="http://schemas.microsoft.com/office/drawing/2014/main" id="{E2FA7B03-DA61-C648-883D-261FAB21F945}"/>
              </a:ext>
            </a:extLst>
          </p:cNvPr>
          <p:cNvSpPr/>
          <p:nvPr/>
        </p:nvSpPr>
        <p:spPr>
          <a:xfrm>
            <a:off x="2265945" y="6366864"/>
            <a:ext cx="4318811" cy="307777"/>
          </a:xfrm>
          <a:prstGeom prst="rect">
            <a:avLst/>
          </a:prstGeom>
        </p:spPr>
        <p:txBody>
          <a:bodyPr wrap="none">
            <a:spAutoFit/>
          </a:bodyPr>
          <a:lstStyle/>
          <a:p>
            <a:r>
              <a:rPr lang="en-US" dirty="0"/>
              <a:t>https://</a:t>
            </a:r>
            <a:r>
              <a:rPr lang="en-US" dirty="0" err="1"/>
              <a:t>code.stanford.edu</a:t>
            </a:r>
            <a:r>
              <a:rPr lang="en-US" dirty="0"/>
              <a:t>/</a:t>
            </a:r>
            <a:r>
              <a:rPr lang="en-US" dirty="0" err="1"/>
              <a:t>starr</a:t>
            </a:r>
            <a:r>
              <a:rPr lang="en-US" dirty="0"/>
              <a:t>/</a:t>
            </a:r>
            <a:r>
              <a:rPr lang="en-US" dirty="0" err="1"/>
              <a:t>nero</a:t>
            </a:r>
            <a:r>
              <a:rPr lang="en-US" dirty="0"/>
              <a:t>-</a:t>
            </a:r>
            <a:r>
              <a:rPr lang="en-US" dirty="0" err="1"/>
              <a:t>starr</a:t>
            </a:r>
            <a:r>
              <a:rPr lang="en-US" dirty="0"/>
              <a:t>-notebooks/</a:t>
            </a:r>
          </a:p>
        </p:txBody>
      </p:sp>
      <p:pic>
        <p:nvPicPr>
          <p:cNvPr id="9" name="Picture 8">
            <a:extLst>
              <a:ext uri="{FF2B5EF4-FFF2-40B4-BE49-F238E27FC236}">
                <a16:creationId xmlns:a16="http://schemas.microsoft.com/office/drawing/2014/main" id="{3D73E1E2-00C5-2846-97B6-0CDBF61D295A}"/>
              </a:ext>
            </a:extLst>
          </p:cNvPr>
          <p:cNvPicPr>
            <a:picLocks noChangeAspect="1"/>
          </p:cNvPicPr>
          <p:nvPr/>
        </p:nvPicPr>
        <p:blipFill>
          <a:blip r:embed="rId3"/>
          <a:stretch>
            <a:fillRect/>
          </a:stretch>
        </p:blipFill>
        <p:spPr>
          <a:xfrm>
            <a:off x="0" y="882999"/>
            <a:ext cx="9144000" cy="5392424"/>
          </a:xfrm>
          <a:prstGeom prst="rect">
            <a:avLst/>
          </a:prstGeom>
        </p:spPr>
      </p:pic>
      <p:sp>
        <p:nvSpPr>
          <p:cNvPr id="5" name="Slide Number Placeholder 4">
            <a:extLst>
              <a:ext uri="{FF2B5EF4-FFF2-40B4-BE49-F238E27FC236}">
                <a16:creationId xmlns:a16="http://schemas.microsoft.com/office/drawing/2014/main" id="{675FDF34-1DA3-2148-BA91-A3D07552D19D}"/>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35</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398147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29BEC-EFDB-ED4E-A934-049F76C327DC}"/>
              </a:ext>
            </a:extLst>
          </p:cNvPr>
          <p:cNvSpPr>
            <a:spLocks noGrp="1"/>
          </p:cNvSpPr>
          <p:nvPr>
            <p:ph type="title"/>
          </p:nvPr>
        </p:nvSpPr>
        <p:spPr/>
        <p:txBody>
          <a:bodyPr/>
          <a:lstStyle/>
          <a:p>
            <a:r>
              <a:rPr lang="en-US" dirty="0"/>
              <a:t>Online training and resources</a:t>
            </a:r>
          </a:p>
        </p:txBody>
      </p:sp>
      <p:sp>
        <p:nvSpPr>
          <p:cNvPr id="6" name="Slide Number Placeholder 5">
            <a:extLst>
              <a:ext uri="{FF2B5EF4-FFF2-40B4-BE49-F238E27FC236}">
                <a16:creationId xmlns:a16="http://schemas.microsoft.com/office/drawing/2014/main" id="{F02CE65E-3D4B-1F41-8FEF-937C71E1D80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36</a:t>
            </a:fld>
            <a:endParaRPr lang="en" sz="1200" b="0" i="0" u="none" strike="noStrike" cap="none">
              <a:solidFill>
                <a:srgbClr val="888888"/>
              </a:solidFill>
              <a:latin typeface="Calibri"/>
              <a:ea typeface="Calibri"/>
              <a:cs typeface="Calibri"/>
              <a:sym typeface="Calibri"/>
            </a:endParaRPr>
          </a:p>
        </p:txBody>
      </p:sp>
      <p:pic>
        <p:nvPicPr>
          <p:cNvPr id="7" name="Picture 6">
            <a:extLst>
              <a:ext uri="{FF2B5EF4-FFF2-40B4-BE49-F238E27FC236}">
                <a16:creationId xmlns:a16="http://schemas.microsoft.com/office/drawing/2014/main" id="{6008485D-FB83-9EC5-3370-F4EEAF6135D7}"/>
              </a:ext>
            </a:extLst>
          </p:cNvPr>
          <p:cNvPicPr>
            <a:picLocks noChangeAspect="1"/>
          </p:cNvPicPr>
          <p:nvPr/>
        </p:nvPicPr>
        <p:blipFill>
          <a:blip r:embed="rId3"/>
          <a:stretch>
            <a:fillRect/>
          </a:stretch>
        </p:blipFill>
        <p:spPr>
          <a:xfrm>
            <a:off x="252690" y="1301830"/>
            <a:ext cx="4090710" cy="4254339"/>
          </a:xfrm>
          <a:prstGeom prst="rect">
            <a:avLst/>
          </a:prstGeom>
        </p:spPr>
      </p:pic>
      <p:pic>
        <p:nvPicPr>
          <p:cNvPr id="8" name="Picture 7">
            <a:extLst>
              <a:ext uri="{FF2B5EF4-FFF2-40B4-BE49-F238E27FC236}">
                <a16:creationId xmlns:a16="http://schemas.microsoft.com/office/drawing/2014/main" id="{5A001B74-C534-D696-5065-79B6C459A355}"/>
              </a:ext>
            </a:extLst>
          </p:cNvPr>
          <p:cNvPicPr>
            <a:picLocks noChangeAspect="1"/>
          </p:cNvPicPr>
          <p:nvPr/>
        </p:nvPicPr>
        <p:blipFill>
          <a:blip r:embed="rId4"/>
          <a:stretch>
            <a:fillRect/>
          </a:stretch>
        </p:blipFill>
        <p:spPr>
          <a:xfrm>
            <a:off x="4543902" y="1425745"/>
            <a:ext cx="4090710" cy="4254337"/>
          </a:xfrm>
          <a:prstGeom prst="rect">
            <a:avLst/>
          </a:prstGeom>
        </p:spPr>
      </p:pic>
      <p:sp>
        <p:nvSpPr>
          <p:cNvPr id="9" name="TextBox 8">
            <a:extLst>
              <a:ext uri="{FF2B5EF4-FFF2-40B4-BE49-F238E27FC236}">
                <a16:creationId xmlns:a16="http://schemas.microsoft.com/office/drawing/2014/main" id="{D68E3FD3-88BA-A0EF-5164-2A9C3468FFEB}"/>
              </a:ext>
            </a:extLst>
          </p:cNvPr>
          <p:cNvSpPr txBox="1"/>
          <p:nvPr/>
        </p:nvSpPr>
        <p:spPr>
          <a:xfrm>
            <a:off x="635570" y="5911403"/>
            <a:ext cx="3414717" cy="307777"/>
          </a:xfrm>
          <a:prstGeom prst="rect">
            <a:avLst/>
          </a:prstGeom>
          <a:noFill/>
        </p:spPr>
        <p:txBody>
          <a:bodyPr wrap="none" rtlCol="0">
            <a:spAutoFit/>
          </a:bodyPr>
          <a:lstStyle/>
          <a:p>
            <a:r>
              <a:rPr lang="en-US" dirty="0"/>
              <a:t>https://</a:t>
            </a:r>
            <a:r>
              <a:rPr lang="en-US" dirty="0" err="1"/>
              <a:t>med.stanford.edu</a:t>
            </a:r>
            <a:r>
              <a:rPr lang="en-US" dirty="0"/>
              <a:t>/</a:t>
            </a:r>
            <a:r>
              <a:rPr lang="en-US" dirty="0" err="1"/>
              <a:t>starr-omop.html</a:t>
            </a:r>
            <a:endParaRPr lang="en-US" dirty="0"/>
          </a:p>
        </p:txBody>
      </p:sp>
      <p:sp>
        <p:nvSpPr>
          <p:cNvPr id="11" name="TextBox 10">
            <a:extLst>
              <a:ext uri="{FF2B5EF4-FFF2-40B4-BE49-F238E27FC236}">
                <a16:creationId xmlns:a16="http://schemas.microsoft.com/office/drawing/2014/main" id="{45E86766-D835-541E-848F-476AFB3C8A94}"/>
              </a:ext>
            </a:extLst>
          </p:cNvPr>
          <p:cNvSpPr txBox="1"/>
          <p:nvPr/>
        </p:nvSpPr>
        <p:spPr>
          <a:xfrm>
            <a:off x="5628068" y="5910353"/>
            <a:ext cx="2710999" cy="307777"/>
          </a:xfrm>
          <a:prstGeom prst="rect">
            <a:avLst/>
          </a:prstGeom>
          <a:noFill/>
        </p:spPr>
        <p:txBody>
          <a:bodyPr wrap="none" rtlCol="0">
            <a:spAutoFit/>
          </a:bodyPr>
          <a:lstStyle/>
          <a:p>
            <a:r>
              <a:rPr lang="en-US" dirty="0"/>
              <a:t>https://</a:t>
            </a:r>
            <a:r>
              <a:rPr lang="en-US" dirty="0" err="1"/>
              <a:t>starrdatausers.slack.com</a:t>
            </a:r>
            <a:endParaRPr lang="en-US" dirty="0"/>
          </a:p>
        </p:txBody>
      </p:sp>
    </p:spTree>
    <p:extLst>
      <p:ext uri="{BB962C8B-B14F-4D97-AF65-F5344CB8AC3E}">
        <p14:creationId xmlns:p14="http://schemas.microsoft.com/office/powerpoint/2010/main" val="15408611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Remember</a:t>
            </a:r>
          </a:p>
        </p:txBody>
      </p:sp>
      <p:sp>
        <p:nvSpPr>
          <p:cNvPr id="3" name="Text Placeholder 2"/>
          <p:cNvSpPr>
            <a:spLocks noGrp="1"/>
          </p:cNvSpPr>
          <p:nvPr>
            <p:ph type="body" idx="1"/>
          </p:nvPr>
        </p:nvSpPr>
        <p:spPr>
          <a:xfrm>
            <a:off x="457200" y="1143300"/>
            <a:ext cx="8229600" cy="4983000"/>
          </a:xfrm>
        </p:spPr>
        <p:txBody>
          <a:bodyPr>
            <a:normAutofit/>
          </a:bodyPr>
          <a:lstStyle/>
          <a:p>
            <a:pPr marL="530225" indent="-514350">
              <a:buFont typeface="+mj-lt"/>
              <a:buAutoNum type="arabicPeriod"/>
            </a:pPr>
            <a:r>
              <a:rPr lang="en-US" dirty="0"/>
              <a:t>EHR data reflect </a:t>
            </a:r>
            <a:r>
              <a:rPr lang="en-US" i="1" dirty="0"/>
              <a:t>one version </a:t>
            </a:r>
            <a:r>
              <a:rPr lang="en-US" dirty="0"/>
              <a:t>of the truth</a:t>
            </a:r>
          </a:p>
          <a:p>
            <a:pPr marL="530225" indent="-514350">
              <a:buFont typeface="+mj-lt"/>
              <a:buAutoNum type="arabicPeriod"/>
            </a:pPr>
            <a:r>
              <a:rPr lang="en-US" dirty="0"/>
              <a:t>CDMs and ETL processes are designed by humans and reflect (sometimes arbitrary) decisions, </a:t>
            </a:r>
            <a:r>
              <a:rPr lang="en-US" i="1" dirty="0"/>
              <a:t>which may change the data substantially</a:t>
            </a:r>
          </a:p>
          <a:p>
            <a:pPr marL="530225" indent="-514350">
              <a:buFont typeface="+mj-lt"/>
              <a:buAutoNum type="arabicPeriod"/>
            </a:pPr>
            <a:r>
              <a:rPr lang="en-US" dirty="0"/>
              <a:t>Different sites can use the OMOP CDM differently, </a:t>
            </a:r>
            <a:r>
              <a:rPr lang="en-US" i="1" dirty="0"/>
              <a:t>which may change the results of analyses</a:t>
            </a:r>
          </a:p>
        </p:txBody>
      </p:sp>
      <p:sp>
        <p:nvSpPr>
          <p:cNvPr id="5" name="Slide Number Placeholder 4">
            <a:extLst>
              <a:ext uri="{FF2B5EF4-FFF2-40B4-BE49-F238E27FC236}">
                <a16:creationId xmlns:a16="http://schemas.microsoft.com/office/drawing/2014/main" id="{8E85CA4A-8E7C-A34D-B496-B24B9ED7933C}"/>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37</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552269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D0E7C-39C1-ED46-A15D-CA667D8ABCE2}"/>
              </a:ext>
            </a:extLst>
          </p:cNvPr>
          <p:cNvSpPr>
            <a:spLocks noGrp="1"/>
          </p:cNvSpPr>
          <p:nvPr>
            <p:ph type="title"/>
          </p:nvPr>
        </p:nvSpPr>
        <p:spPr/>
        <p:txBody>
          <a:bodyPr/>
          <a:lstStyle/>
          <a:p>
            <a:r>
              <a:rPr lang="en-US" dirty="0"/>
              <a:t>Ready for the hands-on session?</a:t>
            </a:r>
          </a:p>
        </p:txBody>
      </p:sp>
      <p:sp>
        <p:nvSpPr>
          <p:cNvPr id="3" name="Text Placeholder 2">
            <a:extLst>
              <a:ext uri="{FF2B5EF4-FFF2-40B4-BE49-F238E27FC236}">
                <a16:creationId xmlns:a16="http://schemas.microsoft.com/office/drawing/2014/main" id="{190FD875-EB00-3241-9742-62582BB44D12}"/>
              </a:ext>
            </a:extLst>
          </p:cNvPr>
          <p:cNvSpPr>
            <a:spLocks noGrp="1"/>
          </p:cNvSpPr>
          <p:nvPr>
            <p:ph type="body" idx="1"/>
          </p:nvPr>
        </p:nvSpPr>
        <p:spPr/>
        <p:txBody>
          <a:bodyPr/>
          <a:lstStyle/>
          <a:p>
            <a:r>
              <a:rPr lang="en-US" dirty="0"/>
              <a:t>Complete the Lecture 10 Preparation assignment (released last Tuesday)</a:t>
            </a:r>
          </a:p>
          <a:p>
            <a:r>
              <a:rPr lang="en-US" dirty="0"/>
              <a:t>Office hours if you need help: Wednesday 9-10 AM with Maggie</a:t>
            </a:r>
          </a:p>
          <a:p>
            <a:r>
              <a:rPr lang="en-US" dirty="0"/>
              <a:t>Post on Canvas if you’re having issues</a:t>
            </a:r>
          </a:p>
          <a:p>
            <a:r>
              <a:rPr lang="en-US" dirty="0"/>
              <a:t>Bring your laptop to class – working in groups is welcomed and encouraged!</a:t>
            </a:r>
          </a:p>
        </p:txBody>
      </p:sp>
      <p:sp>
        <p:nvSpPr>
          <p:cNvPr id="5" name="Slide Number Placeholder 4">
            <a:extLst>
              <a:ext uri="{FF2B5EF4-FFF2-40B4-BE49-F238E27FC236}">
                <a16:creationId xmlns:a16="http://schemas.microsoft.com/office/drawing/2014/main" id="{DF6A9729-DD77-B14D-851B-3BD4F6E003DA}"/>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dirty="0" smtClean="0">
                <a:solidFill>
                  <a:srgbClr val="888888"/>
                </a:solidFill>
                <a:latin typeface="Calibri"/>
                <a:ea typeface="Calibri"/>
                <a:cs typeface="Calibri"/>
                <a:sym typeface="Calibri"/>
              </a:rPr>
              <a:t>38</a:t>
            </a:fld>
            <a:endParaRPr lang="en" sz="1200" b="0" i="0" u="none" strike="noStrike" cap="none" dirty="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7152772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F6E0B-915D-C041-AEF9-B350AD271016}"/>
              </a:ext>
            </a:extLst>
          </p:cNvPr>
          <p:cNvSpPr>
            <a:spLocks noGrp="1"/>
          </p:cNvSpPr>
          <p:nvPr>
            <p:ph type="title"/>
          </p:nvPr>
        </p:nvSpPr>
        <p:spPr/>
        <p:txBody>
          <a:bodyPr/>
          <a:lstStyle/>
          <a:p>
            <a:r>
              <a:rPr lang="en-US" dirty="0"/>
              <a:t>Self study</a:t>
            </a:r>
          </a:p>
        </p:txBody>
      </p:sp>
      <p:sp>
        <p:nvSpPr>
          <p:cNvPr id="3" name="Text Placeholder 2">
            <a:extLst>
              <a:ext uri="{FF2B5EF4-FFF2-40B4-BE49-F238E27FC236}">
                <a16:creationId xmlns:a16="http://schemas.microsoft.com/office/drawing/2014/main" id="{2F41746A-5255-804B-9DD3-1ED394429A90}"/>
              </a:ext>
            </a:extLst>
          </p:cNvPr>
          <p:cNvSpPr>
            <a:spLocks noGrp="1"/>
          </p:cNvSpPr>
          <p:nvPr>
            <p:ph type="body" idx="1"/>
          </p:nvPr>
        </p:nvSpPr>
        <p:spPr/>
        <p:txBody>
          <a:bodyPr/>
          <a:lstStyle/>
          <a:p>
            <a:r>
              <a:rPr lang="en-US" dirty="0"/>
              <a:t>Review the slides at the end of this lecture</a:t>
            </a:r>
          </a:p>
          <a:p>
            <a:r>
              <a:rPr lang="en-US" dirty="0"/>
              <a:t>Read more about the other CDM tables </a:t>
            </a:r>
            <a:r>
              <a:rPr lang="en-US" dirty="0">
                <a:hlinkClick r:id="rId3"/>
              </a:rPr>
              <a:t>here</a:t>
            </a:r>
            <a:r>
              <a:rPr lang="en-US" dirty="0"/>
              <a:t> </a:t>
            </a:r>
          </a:p>
        </p:txBody>
      </p:sp>
      <p:sp>
        <p:nvSpPr>
          <p:cNvPr id="4" name="Slide Number Placeholder 3">
            <a:extLst>
              <a:ext uri="{FF2B5EF4-FFF2-40B4-BE49-F238E27FC236}">
                <a16:creationId xmlns:a16="http://schemas.microsoft.com/office/drawing/2014/main" id="{04C12678-5656-8B44-9F55-541F23AA353B}"/>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39</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451871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prstGeom prst="rect">
            <a:avLst/>
          </a:prstGeom>
        </p:spPr>
        <p:txBody>
          <a:bodyPr spcFirstLastPara="1" wrap="square" lIns="91425" tIns="45700" rIns="91425" bIns="45700" anchor="t" anchorCtr="0">
            <a:noAutofit/>
          </a:bodyPr>
          <a:lstStyle/>
          <a:p>
            <a:pPr>
              <a:lnSpc>
                <a:spcPct val="100000"/>
              </a:lnSpc>
            </a:pPr>
            <a:r>
              <a:rPr lang="en-US" dirty="0">
                <a:solidFill>
                  <a:schemeClr val="dk1"/>
                </a:solidFill>
              </a:rPr>
              <a:t>How do data from EHRs end up in our hands?</a:t>
            </a:r>
            <a:endParaRPr dirty="0"/>
          </a:p>
        </p:txBody>
      </p:sp>
      <p:sp>
        <p:nvSpPr>
          <p:cNvPr id="75" name="Google Shape;75;p13"/>
          <p:cNvSpPr/>
          <p:nvPr/>
        </p:nvSpPr>
        <p:spPr>
          <a:xfrm>
            <a:off x="4878643" y="2257685"/>
            <a:ext cx="1509875" cy="1879285"/>
          </a:xfrm>
          <a:prstGeom prst="flowChartMagneticDisk">
            <a:avLst/>
          </a:prstGeom>
          <a:solidFill>
            <a:schemeClr val="accent6">
              <a:lumMod val="60000"/>
              <a:lumOff val="40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algn="ctr"/>
            <a:r>
              <a:rPr lang="en-US"/>
              <a:t>EPIC</a:t>
            </a:r>
            <a:endParaRPr/>
          </a:p>
          <a:p>
            <a:pPr algn="ctr"/>
            <a:r>
              <a:rPr lang="en-US"/>
              <a:t>Clarity</a:t>
            </a:r>
            <a:endParaRPr/>
          </a:p>
        </p:txBody>
      </p:sp>
      <p:sp>
        <p:nvSpPr>
          <p:cNvPr id="76" name="Google Shape;76;p13"/>
          <p:cNvSpPr/>
          <p:nvPr/>
        </p:nvSpPr>
        <p:spPr>
          <a:xfrm>
            <a:off x="6861007" y="2423489"/>
            <a:ext cx="1437845" cy="1547677"/>
          </a:xfrm>
          <a:prstGeom prst="flowChartMagneticDisk">
            <a:avLst/>
          </a:prstGeom>
          <a:solidFill>
            <a:srgbClr val="FFD57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algn="ctr"/>
            <a:r>
              <a:rPr lang="en-US" dirty="0"/>
              <a:t>Research database</a:t>
            </a:r>
            <a:endParaRPr dirty="0"/>
          </a:p>
        </p:txBody>
      </p:sp>
      <p:sp>
        <p:nvSpPr>
          <p:cNvPr id="77" name="Google Shape;77;p13"/>
          <p:cNvSpPr/>
          <p:nvPr/>
        </p:nvSpPr>
        <p:spPr>
          <a:xfrm>
            <a:off x="2565923" y="2231503"/>
            <a:ext cx="1859801" cy="1931649"/>
          </a:xfrm>
          <a:prstGeom prst="flowChartMagneticDisk">
            <a:avLst/>
          </a:prstGeom>
          <a:solidFill>
            <a:schemeClr val="accent2">
              <a:lumMod val="60000"/>
              <a:lumOff val="40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algn="ctr"/>
            <a:r>
              <a:rPr lang="en-US"/>
              <a:t>EPIC</a:t>
            </a:r>
            <a:endParaRPr/>
          </a:p>
          <a:p>
            <a:pPr algn="ctr"/>
            <a:r>
              <a:rPr lang="en-US"/>
              <a:t>Chronicles</a:t>
            </a:r>
            <a:endParaRPr/>
          </a:p>
        </p:txBody>
      </p:sp>
      <p:pic>
        <p:nvPicPr>
          <p:cNvPr id="78" name="Google Shape;78;p13"/>
          <p:cNvPicPr preferRelativeResize="0"/>
          <p:nvPr/>
        </p:nvPicPr>
        <p:blipFill>
          <a:blip r:embed="rId3">
            <a:alphaModFix/>
          </a:blip>
          <a:stretch>
            <a:fillRect/>
          </a:stretch>
        </p:blipFill>
        <p:spPr>
          <a:xfrm>
            <a:off x="311700" y="2597376"/>
            <a:ext cx="1801304" cy="1200879"/>
          </a:xfrm>
          <a:prstGeom prst="rect">
            <a:avLst/>
          </a:prstGeom>
          <a:noFill/>
          <a:ln>
            <a:noFill/>
          </a:ln>
        </p:spPr>
      </p:pic>
      <p:sp>
        <p:nvSpPr>
          <p:cNvPr id="79" name="Google Shape;79;p13"/>
          <p:cNvSpPr txBox="1"/>
          <p:nvPr/>
        </p:nvSpPr>
        <p:spPr>
          <a:xfrm>
            <a:off x="507950" y="3929425"/>
            <a:ext cx="1605000" cy="709500"/>
          </a:xfrm>
          <a:prstGeom prst="rect">
            <a:avLst/>
          </a:prstGeom>
          <a:noFill/>
          <a:ln>
            <a:noFill/>
          </a:ln>
        </p:spPr>
        <p:txBody>
          <a:bodyPr spcFirstLastPara="1" wrap="square" lIns="91425" tIns="91425" rIns="91425" bIns="91425" anchor="t" anchorCtr="0">
            <a:noAutofit/>
          </a:bodyPr>
          <a:lstStyle/>
          <a:p>
            <a:r>
              <a:rPr lang="en-US" b="1" dirty="0"/>
              <a:t>Hyperspace Entry (a.k.a. you, or your doctor)</a:t>
            </a:r>
            <a:endParaRPr b="1" dirty="0"/>
          </a:p>
        </p:txBody>
      </p:sp>
      <p:cxnSp>
        <p:nvCxnSpPr>
          <p:cNvPr id="80" name="Google Shape;80;p13"/>
          <p:cNvCxnSpPr>
            <a:cxnSpLocks/>
            <a:stCxn id="78" idx="3"/>
            <a:endCxn id="77" idx="2"/>
          </p:cNvCxnSpPr>
          <p:nvPr/>
        </p:nvCxnSpPr>
        <p:spPr>
          <a:xfrm flipV="1">
            <a:off x="2113004" y="3197328"/>
            <a:ext cx="452919" cy="488"/>
          </a:xfrm>
          <a:prstGeom prst="straightConnector1">
            <a:avLst/>
          </a:prstGeom>
          <a:noFill/>
          <a:ln w="9525" cap="flat" cmpd="sng">
            <a:solidFill>
              <a:srgbClr val="595959"/>
            </a:solidFill>
            <a:prstDash val="solid"/>
            <a:round/>
            <a:headEnd type="none" w="med" len="med"/>
            <a:tailEnd type="triangle" w="med" len="med"/>
          </a:ln>
        </p:spPr>
      </p:cxnSp>
      <p:cxnSp>
        <p:nvCxnSpPr>
          <p:cNvPr id="81" name="Google Shape;81;p13"/>
          <p:cNvCxnSpPr>
            <a:cxnSpLocks/>
            <a:stCxn id="77" idx="4"/>
            <a:endCxn id="75" idx="2"/>
          </p:cNvCxnSpPr>
          <p:nvPr/>
        </p:nvCxnSpPr>
        <p:spPr>
          <a:xfrm>
            <a:off x="4425724" y="3197328"/>
            <a:ext cx="452919" cy="0"/>
          </a:xfrm>
          <a:prstGeom prst="straightConnector1">
            <a:avLst/>
          </a:prstGeom>
          <a:noFill/>
          <a:ln w="9525" cap="flat" cmpd="sng">
            <a:solidFill>
              <a:srgbClr val="595959"/>
            </a:solidFill>
            <a:prstDash val="solid"/>
            <a:round/>
            <a:headEnd type="none" w="med" len="med"/>
            <a:tailEnd type="triangle" w="med" len="med"/>
          </a:ln>
        </p:spPr>
      </p:cxnSp>
      <p:cxnSp>
        <p:nvCxnSpPr>
          <p:cNvPr id="82" name="Google Shape;82;p13"/>
          <p:cNvCxnSpPr>
            <a:cxnSpLocks/>
            <a:stCxn id="75" idx="4"/>
            <a:endCxn id="76" idx="2"/>
          </p:cNvCxnSpPr>
          <p:nvPr/>
        </p:nvCxnSpPr>
        <p:spPr>
          <a:xfrm>
            <a:off x="6388518" y="3197328"/>
            <a:ext cx="472489" cy="0"/>
          </a:xfrm>
          <a:prstGeom prst="straightConnector1">
            <a:avLst/>
          </a:prstGeom>
          <a:noFill/>
          <a:ln w="9525" cap="flat" cmpd="sng">
            <a:solidFill>
              <a:srgbClr val="595959"/>
            </a:solidFill>
            <a:prstDash val="solid"/>
            <a:round/>
            <a:headEnd type="none" w="med" len="med"/>
            <a:tailEnd type="triangle" w="med" len="med"/>
          </a:ln>
        </p:spPr>
      </p:cxnSp>
      <p:grpSp>
        <p:nvGrpSpPr>
          <p:cNvPr id="83" name="Google Shape;83;p13"/>
          <p:cNvGrpSpPr/>
          <p:nvPr/>
        </p:nvGrpSpPr>
        <p:grpSpPr>
          <a:xfrm>
            <a:off x="2397903" y="4026775"/>
            <a:ext cx="4054052" cy="889800"/>
            <a:chOff x="2566000" y="3169525"/>
            <a:chExt cx="3578400" cy="889800"/>
          </a:xfrm>
        </p:grpSpPr>
        <p:sp>
          <p:nvSpPr>
            <p:cNvPr id="84" name="Google Shape;84;p13"/>
            <p:cNvSpPr/>
            <p:nvPr/>
          </p:nvSpPr>
          <p:spPr>
            <a:xfrm rot="5400000">
              <a:off x="4132750" y="1602775"/>
              <a:ext cx="444900" cy="3578400"/>
            </a:xfrm>
            <a:prstGeom prst="rightBrace">
              <a:avLst>
                <a:gd name="adj1" fmla="val 8333"/>
                <a:gd name="adj2" fmla="val 50000"/>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 name="Google Shape;85;p13"/>
            <p:cNvSpPr txBox="1"/>
            <p:nvPr/>
          </p:nvSpPr>
          <p:spPr>
            <a:xfrm>
              <a:off x="3031300" y="3614425"/>
              <a:ext cx="2647800" cy="444900"/>
            </a:xfrm>
            <a:prstGeom prst="rect">
              <a:avLst/>
            </a:prstGeom>
            <a:noFill/>
            <a:ln>
              <a:noFill/>
            </a:ln>
          </p:spPr>
          <p:txBody>
            <a:bodyPr spcFirstLastPara="1" wrap="square" lIns="91425" tIns="91425" rIns="91425" bIns="91425" anchor="t" anchorCtr="0">
              <a:noAutofit/>
            </a:bodyPr>
            <a:lstStyle/>
            <a:p>
              <a:pPr algn="ctr"/>
              <a:r>
                <a:rPr lang="en-US" dirty="0"/>
                <a:t>Epic Proprietary Products</a:t>
              </a:r>
              <a:endParaRPr dirty="0"/>
            </a:p>
          </p:txBody>
        </p:sp>
      </p:grpSp>
      <p:sp>
        <p:nvSpPr>
          <p:cNvPr id="3" name="Slide Number Placeholder 2">
            <a:extLst>
              <a:ext uri="{FF2B5EF4-FFF2-40B4-BE49-F238E27FC236}">
                <a16:creationId xmlns:a16="http://schemas.microsoft.com/office/drawing/2014/main" id="{439F6318-362E-1040-AD99-CED85B7D5668}"/>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4</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64024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D3E0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921BA-592A-BE48-B52B-6313ABF708F2}"/>
              </a:ext>
            </a:extLst>
          </p:cNvPr>
          <p:cNvSpPr>
            <a:spLocks noGrp="1"/>
          </p:cNvSpPr>
          <p:nvPr>
            <p:ph type="title"/>
          </p:nvPr>
        </p:nvSpPr>
        <p:spPr/>
        <p:txBody>
          <a:bodyPr/>
          <a:lstStyle/>
          <a:p>
            <a:r>
              <a:rPr lang="en-US" dirty="0"/>
              <a:t>VISIT OCCURRENCE</a:t>
            </a:r>
          </a:p>
        </p:txBody>
      </p:sp>
      <p:sp>
        <p:nvSpPr>
          <p:cNvPr id="3" name="Text Placeholder 2">
            <a:extLst>
              <a:ext uri="{FF2B5EF4-FFF2-40B4-BE49-F238E27FC236}">
                <a16:creationId xmlns:a16="http://schemas.microsoft.com/office/drawing/2014/main" id="{F16B4106-B775-7C4F-9DA9-C94CC7576265}"/>
              </a:ext>
            </a:extLst>
          </p:cNvPr>
          <p:cNvSpPr>
            <a:spLocks noGrp="1"/>
          </p:cNvSpPr>
          <p:nvPr>
            <p:ph type="body" idx="1"/>
          </p:nvPr>
        </p:nvSpPr>
        <p:spPr/>
        <p:txBody>
          <a:bodyPr/>
          <a:lstStyle/>
          <a:p>
            <a:r>
              <a:rPr lang="en-US" dirty="0"/>
              <a:t>Contains the spans of time a PERSON continuously received medical services from one or more providers at a Care Site in a given setting within the healthcare system.</a:t>
            </a:r>
          </a:p>
          <a:p>
            <a:pPr lvl="1"/>
            <a:r>
              <a:rPr lang="en-US" dirty="0"/>
              <a:t>Visits are different than ‘encounters’</a:t>
            </a:r>
          </a:p>
          <a:p>
            <a:pPr lvl="1"/>
            <a:r>
              <a:rPr lang="en-US" dirty="0"/>
              <a:t>Four types: outpatient care, inpatient confinement, emergency room, and long-term care.</a:t>
            </a:r>
          </a:p>
          <a:p>
            <a:endParaRPr lang="en-US" dirty="0"/>
          </a:p>
          <a:p>
            <a:endParaRPr lang="en-US" dirty="0"/>
          </a:p>
        </p:txBody>
      </p:sp>
      <p:sp>
        <p:nvSpPr>
          <p:cNvPr id="5" name="Slide Number Placeholder 4">
            <a:extLst>
              <a:ext uri="{FF2B5EF4-FFF2-40B4-BE49-F238E27FC236}">
                <a16:creationId xmlns:a16="http://schemas.microsoft.com/office/drawing/2014/main" id="{EF78524B-37E3-6A43-AD71-9FB0E885BBFD}"/>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40</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155900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D3E0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F7310-7BB7-CB48-A85C-09640DD1DF5E}"/>
              </a:ext>
            </a:extLst>
          </p:cNvPr>
          <p:cNvSpPr>
            <a:spLocks noGrp="1"/>
          </p:cNvSpPr>
          <p:nvPr>
            <p:ph type="title"/>
          </p:nvPr>
        </p:nvSpPr>
        <p:spPr/>
        <p:txBody>
          <a:bodyPr/>
          <a:lstStyle/>
          <a:p>
            <a:r>
              <a:rPr lang="en-US" dirty="0"/>
              <a:t>PROCEDURE OCCURRENCE</a:t>
            </a:r>
          </a:p>
        </p:txBody>
      </p:sp>
      <p:sp>
        <p:nvSpPr>
          <p:cNvPr id="3" name="Text Placeholder 2">
            <a:extLst>
              <a:ext uri="{FF2B5EF4-FFF2-40B4-BE49-F238E27FC236}">
                <a16:creationId xmlns:a16="http://schemas.microsoft.com/office/drawing/2014/main" id="{99D744AB-E25D-794C-B1E7-04B161650112}"/>
              </a:ext>
            </a:extLst>
          </p:cNvPr>
          <p:cNvSpPr>
            <a:spLocks noGrp="1"/>
          </p:cNvSpPr>
          <p:nvPr>
            <p:ph type="body" idx="1"/>
          </p:nvPr>
        </p:nvSpPr>
        <p:spPr/>
        <p:txBody>
          <a:bodyPr/>
          <a:lstStyle/>
          <a:p>
            <a:r>
              <a:rPr lang="en-US" dirty="0"/>
              <a:t>Contains records of activities or processes ordered by, or carried out by, a healthcare provider on the PERSON for a diagnostic or therapeutic purpose</a:t>
            </a:r>
          </a:p>
          <a:p>
            <a:pPr lvl="1"/>
            <a:r>
              <a:rPr lang="en-US" dirty="0"/>
              <a:t> The visit during which the procedure was performed is recorded through a reference to the VISIT OCCURRENCE table</a:t>
            </a:r>
          </a:p>
          <a:p>
            <a:endParaRPr lang="en-US" dirty="0"/>
          </a:p>
          <a:p>
            <a:endParaRPr lang="en-US" dirty="0"/>
          </a:p>
        </p:txBody>
      </p:sp>
      <p:sp>
        <p:nvSpPr>
          <p:cNvPr id="5" name="Slide Number Placeholder 4">
            <a:extLst>
              <a:ext uri="{FF2B5EF4-FFF2-40B4-BE49-F238E27FC236}">
                <a16:creationId xmlns:a16="http://schemas.microsoft.com/office/drawing/2014/main" id="{1764977B-8025-3F4A-AFA5-3303A2CF7E0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41</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6874215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DFDBE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064E8-C184-9044-AF1E-F9D6190FE2AD}"/>
              </a:ext>
            </a:extLst>
          </p:cNvPr>
          <p:cNvSpPr>
            <a:spLocks noGrp="1"/>
          </p:cNvSpPr>
          <p:nvPr>
            <p:ph type="title"/>
          </p:nvPr>
        </p:nvSpPr>
        <p:spPr/>
        <p:txBody>
          <a:bodyPr/>
          <a:lstStyle/>
          <a:p>
            <a:r>
              <a:rPr lang="en-US" dirty="0"/>
              <a:t>DRUG ERA</a:t>
            </a:r>
          </a:p>
        </p:txBody>
      </p:sp>
      <p:sp>
        <p:nvSpPr>
          <p:cNvPr id="3" name="Text Placeholder 2">
            <a:extLst>
              <a:ext uri="{FF2B5EF4-FFF2-40B4-BE49-F238E27FC236}">
                <a16:creationId xmlns:a16="http://schemas.microsoft.com/office/drawing/2014/main" id="{22B524F9-A34F-8543-B337-8DDC5CC34ED6}"/>
              </a:ext>
            </a:extLst>
          </p:cNvPr>
          <p:cNvSpPr>
            <a:spLocks noGrp="1"/>
          </p:cNvSpPr>
          <p:nvPr>
            <p:ph type="body" idx="1"/>
          </p:nvPr>
        </p:nvSpPr>
        <p:spPr/>
        <p:txBody>
          <a:bodyPr/>
          <a:lstStyle/>
          <a:p>
            <a:r>
              <a:rPr lang="en-US" dirty="0"/>
              <a:t>A span of time when the Person is </a:t>
            </a:r>
            <a:r>
              <a:rPr lang="en-US" b="1" dirty="0"/>
              <a:t>assumed to be exposed</a:t>
            </a:r>
            <a:r>
              <a:rPr lang="en-US" dirty="0"/>
              <a:t> to a particular active ingredient. A Drug Era is not the same as a Drug Exposure: Exposures are individual records corresponding to the source when Drug was delivered to the Person, while successive periods of Drug Exposures are combined under certain rules to produce continuous Drug Eras.</a:t>
            </a:r>
          </a:p>
        </p:txBody>
      </p:sp>
      <p:sp>
        <p:nvSpPr>
          <p:cNvPr id="5" name="Slide Number Placeholder 4">
            <a:extLst>
              <a:ext uri="{FF2B5EF4-FFF2-40B4-BE49-F238E27FC236}">
                <a16:creationId xmlns:a16="http://schemas.microsoft.com/office/drawing/2014/main" id="{F4477462-012D-D04D-8036-1C6246E65EFD}"/>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42</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9059222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DFDBE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200C1-CCDE-AF4C-9C87-F95067914CC2}"/>
              </a:ext>
            </a:extLst>
          </p:cNvPr>
          <p:cNvSpPr>
            <a:spLocks noGrp="1"/>
          </p:cNvSpPr>
          <p:nvPr>
            <p:ph type="title"/>
          </p:nvPr>
        </p:nvSpPr>
        <p:spPr/>
        <p:txBody>
          <a:bodyPr/>
          <a:lstStyle/>
          <a:p>
            <a:r>
              <a:rPr lang="en-US" dirty="0"/>
              <a:t>CONDITION ERA</a:t>
            </a:r>
          </a:p>
        </p:txBody>
      </p:sp>
      <p:sp>
        <p:nvSpPr>
          <p:cNvPr id="3" name="Text Placeholder 2">
            <a:extLst>
              <a:ext uri="{FF2B5EF4-FFF2-40B4-BE49-F238E27FC236}">
                <a16:creationId xmlns:a16="http://schemas.microsoft.com/office/drawing/2014/main" id="{1F0D0B7F-FEA5-2542-B89A-5BD7A3074156}"/>
              </a:ext>
            </a:extLst>
          </p:cNvPr>
          <p:cNvSpPr>
            <a:spLocks noGrp="1"/>
          </p:cNvSpPr>
          <p:nvPr>
            <p:ph type="body" idx="1"/>
          </p:nvPr>
        </p:nvSpPr>
        <p:spPr/>
        <p:txBody>
          <a:bodyPr/>
          <a:lstStyle/>
          <a:p>
            <a:r>
              <a:rPr lang="en-US" dirty="0"/>
              <a:t>A span of time when the Person is assumed to have a given condition. Similar to Drug Eras, Condition Eras are chronological periods of Condition Occurrence.</a:t>
            </a:r>
          </a:p>
          <a:p>
            <a:pPr lvl="1"/>
            <a:r>
              <a:rPr lang="en-US" sz="2400" dirty="0"/>
              <a:t> Allows aggregation of chronic conditions that require frequent ongoing care, instead of treating each Condition Occurrence as an independent event.</a:t>
            </a:r>
          </a:p>
          <a:p>
            <a:pPr lvl="1"/>
            <a:r>
              <a:rPr lang="en-US" sz="2400" dirty="0"/>
              <a:t> Allows aggregation of multiple, closely timed visits for the same Condition to avoid double-counting the Condition Occurrences.</a:t>
            </a:r>
          </a:p>
        </p:txBody>
      </p:sp>
      <p:sp>
        <p:nvSpPr>
          <p:cNvPr id="5" name="Slide Number Placeholder 4">
            <a:extLst>
              <a:ext uri="{FF2B5EF4-FFF2-40B4-BE49-F238E27FC236}">
                <a16:creationId xmlns:a16="http://schemas.microsoft.com/office/drawing/2014/main" id="{796984B8-AB6E-A94A-990D-58E072FFEE82}"/>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43</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421930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E7E44-FE2F-0743-BA98-8B2402F67A64}"/>
              </a:ext>
            </a:extLst>
          </p:cNvPr>
          <p:cNvSpPr>
            <a:spLocks noGrp="1"/>
          </p:cNvSpPr>
          <p:nvPr>
            <p:ph type="title"/>
          </p:nvPr>
        </p:nvSpPr>
        <p:spPr/>
        <p:txBody>
          <a:bodyPr/>
          <a:lstStyle/>
          <a:p>
            <a:r>
              <a:rPr lang="en-US" dirty="0"/>
              <a:t>Variable naming conventions</a:t>
            </a:r>
          </a:p>
        </p:txBody>
      </p:sp>
      <p:sp>
        <p:nvSpPr>
          <p:cNvPr id="3" name="Text Placeholder 2">
            <a:extLst>
              <a:ext uri="{FF2B5EF4-FFF2-40B4-BE49-F238E27FC236}">
                <a16:creationId xmlns:a16="http://schemas.microsoft.com/office/drawing/2014/main" id="{701A3755-6517-1345-B9EF-13C7342F5947}"/>
              </a:ext>
            </a:extLst>
          </p:cNvPr>
          <p:cNvSpPr>
            <a:spLocks noGrp="1"/>
          </p:cNvSpPr>
          <p:nvPr>
            <p:ph type="body" idx="1"/>
          </p:nvPr>
        </p:nvSpPr>
        <p:spPr/>
        <p:txBody>
          <a:bodyPr/>
          <a:lstStyle/>
          <a:p>
            <a:endParaRPr lang="en-US"/>
          </a:p>
        </p:txBody>
      </p:sp>
      <p:graphicFrame>
        <p:nvGraphicFramePr>
          <p:cNvPr id="4" name="Google Shape;239;p33">
            <a:extLst>
              <a:ext uri="{FF2B5EF4-FFF2-40B4-BE49-F238E27FC236}">
                <a16:creationId xmlns:a16="http://schemas.microsoft.com/office/drawing/2014/main" id="{CF07C3E9-54B3-D149-837E-72A77FE64874}"/>
              </a:ext>
            </a:extLst>
          </p:cNvPr>
          <p:cNvGraphicFramePr/>
          <p:nvPr/>
        </p:nvGraphicFramePr>
        <p:xfrm>
          <a:off x="264988" y="2350625"/>
          <a:ext cx="8614025" cy="2313255"/>
        </p:xfrm>
        <a:graphic>
          <a:graphicData uri="http://schemas.openxmlformats.org/drawingml/2006/table">
            <a:tbl>
              <a:tblPr>
                <a:noFill/>
              </a:tblPr>
              <a:tblGrid>
                <a:gridCol w="2787700">
                  <a:extLst>
                    <a:ext uri="{9D8B030D-6E8A-4147-A177-3AD203B41FA5}">
                      <a16:colId xmlns:a16="http://schemas.microsoft.com/office/drawing/2014/main" val="20000"/>
                    </a:ext>
                  </a:extLst>
                </a:gridCol>
                <a:gridCol w="2722675">
                  <a:extLst>
                    <a:ext uri="{9D8B030D-6E8A-4147-A177-3AD203B41FA5}">
                      <a16:colId xmlns:a16="http://schemas.microsoft.com/office/drawing/2014/main" val="20001"/>
                    </a:ext>
                  </a:extLst>
                </a:gridCol>
                <a:gridCol w="3103650">
                  <a:extLst>
                    <a:ext uri="{9D8B030D-6E8A-4147-A177-3AD203B41FA5}">
                      <a16:colId xmlns:a16="http://schemas.microsoft.com/office/drawing/2014/main" val="20002"/>
                    </a:ext>
                  </a:extLst>
                </a:gridCol>
              </a:tblGrid>
              <a:tr h="579925">
                <a:tc>
                  <a:txBody>
                    <a:bodyPr/>
                    <a:lstStyle/>
                    <a:p>
                      <a:pPr marL="0" lvl="0" indent="0" algn="l" rtl="0">
                        <a:lnSpc>
                          <a:spcPct val="115000"/>
                        </a:lnSpc>
                        <a:spcBef>
                          <a:spcPts val="0"/>
                        </a:spcBef>
                        <a:spcAft>
                          <a:spcPts val="0"/>
                        </a:spcAft>
                        <a:buNone/>
                      </a:pPr>
                      <a:r>
                        <a:rPr lang="en-US" sz="1800" b="1"/>
                        <a:t>Field name</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b="1"/>
                        <a:t>Purpose</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b="1"/>
                        <a:t>Example</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082725">
                <a:tc>
                  <a:txBody>
                    <a:bodyPr/>
                    <a:lstStyle/>
                    <a:p>
                      <a:pPr marL="0" lvl="0" indent="0" algn="l" rtl="0">
                        <a:lnSpc>
                          <a:spcPct val="115000"/>
                        </a:lnSpc>
                        <a:spcBef>
                          <a:spcPts val="0"/>
                        </a:spcBef>
                        <a:spcAft>
                          <a:spcPts val="0"/>
                        </a:spcAft>
                        <a:buNone/>
                      </a:pPr>
                      <a:r>
                        <a:rPr lang="en-US" sz="1800"/>
                        <a:t>&lt;entity&gt;</a:t>
                      </a:r>
                      <a:r>
                        <a:rPr lang="en-US" sz="1800" b="1"/>
                        <a:t>_id</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a:t>Unique identifiers for </a:t>
                      </a:r>
                      <a:r>
                        <a:rPr lang="en-US" sz="1800" b="1"/>
                        <a:t>entities</a:t>
                      </a:r>
                      <a:r>
                        <a:rPr lang="en-US" sz="1800"/>
                        <a:t> (row numbers, or IDs imported from source)</a:t>
                      </a:r>
                      <a:endParaRPr sz="1800"/>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dirty="0" err="1"/>
                        <a:t>person_id</a:t>
                      </a:r>
                      <a:r>
                        <a:rPr lang="en-US" sz="1800" dirty="0"/>
                        <a:t> 1234567</a:t>
                      </a:r>
                      <a:endParaRPr sz="1800" dirty="0"/>
                    </a:p>
                    <a:p>
                      <a:pPr marL="0" lvl="0" indent="0" algn="l" rtl="0">
                        <a:lnSpc>
                          <a:spcPct val="115000"/>
                        </a:lnSpc>
                        <a:spcBef>
                          <a:spcPts val="0"/>
                        </a:spcBef>
                        <a:spcAft>
                          <a:spcPts val="0"/>
                        </a:spcAft>
                        <a:buNone/>
                      </a:pPr>
                      <a:r>
                        <a:rPr lang="en-US" sz="1800" dirty="0" err="1"/>
                        <a:t>visit_occurrence_id</a:t>
                      </a:r>
                      <a:r>
                        <a:rPr lang="en-US" sz="1800" dirty="0"/>
                        <a:t> 7654321</a:t>
                      </a:r>
                      <a:endParaRPr sz="1800" dirty="0"/>
                    </a:p>
                    <a:p>
                      <a:pPr marL="0" lvl="0" indent="0" algn="l" rtl="0">
                        <a:lnSpc>
                          <a:spcPct val="115000"/>
                        </a:lnSpc>
                        <a:spcBef>
                          <a:spcPts val="0"/>
                        </a:spcBef>
                        <a:spcAft>
                          <a:spcPts val="0"/>
                        </a:spcAft>
                        <a:buNone/>
                      </a:pPr>
                      <a:r>
                        <a:rPr lang="en-US" sz="1800" dirty="0"/>
                        <a:t>could be a person identifier or an autogenerated number by the CDM builder</a:t>
                      </a:r>
                      <a:endParaRPr sz="1800" dirty="0"/>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6" name="Slide Number Placeholder 5">
            <a:extLst>
              <a:ext uri="{FF2B5EF4-FFF2-40B4-BE49-F238E27FC236}">
                <a16:creationId xmlns:a16="http://schemas.microsoft.com/office/drawing/2014/main" id="{D4B65028-390C-B347-A511-F4EAF5C16725}"/>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44</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2724307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F0D8C-658D-E34F-9B9E-8CAD62101071}"/>
              </a:ext>
            </a:extLst>
          </p:cNvPr>
          <p:cNvSpPr>
            <a:spLocks noGrp="1"/>
          </p:cNvSpPr>
          <p:nvPr>
            <p:ph type="title"/>
          </p:nvPr>
        </p:nvSpPr>
        <p:spPr/>
        <p:txBody>
          <a:bodyPr/>
          <a:lstStyle/>
          <a:p>
            <a:r>
              <a:rPr lang="en-US" dirty="0"/>
              <a:t>Variable naming conventions</a:t>
            </a:r>
          </a:p>
        </p:txBody>
      </p:sp>
      <p:graphicFrame>
        <p:nvGraphicFramePr>
          <p:cNvPr id="4" name="Google Shape;225;p31">
            <a:extLst>
              <a:ext uri="{FF2B5EF4-FFF2-40B4-BE49-F238E27FC236}">
                <a16:creationId xmlns:a16="http://schemas.microsoft.com/office/drawing/2014/main" id="{669685C7-FF4C-7C44-8C45-45CCE447BCA2}"/>
              </a:ext>
            </a:extLst>
          </p:cNvPr>
          <p:cNvGraphicFramePr/>
          <p:nvPr/>
        </p:nvGraphicFramePr>
        <p:xfrm>
          <a:off x="202475" y="2197250"/>
          <a:ext cx="8614025" cy="2676435"/>
        </p:xfrm>
        <a:graphic>
          <a:graphicData uri="http://schemas.openxmlformats.org/drawingml/2006/table">
            <a:tbl>
              <a:tblPr>
                <a:noFill/>
              </a:tblPr>
              <a:tblGrid>
                <a:gridCol w="2439872">
                  <a:extLst>
                    <a:ext uri="{9D8B030D-6E8A-4147-A177-3AD203B41FA5}">
                      <a16:colId xmlns:a16="http://schemas.microsoft.com/office/drawing/2014/main" val="20000"/>
                    </a:ext>
                  </a:extLst>
                </a:gridCol>
                <a:gridCol w="2803712">
                  <a:extLst>
                    <a:ext uri="{9D8B030D-6E8A-4147-A177-3AD203B41FA5}">
                      <a16:colId xmlns:a16="http://schemas.microsoft.com/office/drawing/2014/main" val="20001"/>
                    </a:ext>
                  </a:extLst>
                </a:gridCol>
                <a:gridCol w="3370441">
                  <a:extLst>
                    <a:ext uri="{9D8B030D-6E8A-4147-A177-3AD203B41FA5}">
                      <a16:colId xmlns:a16="http://schemas.microsoft.com/office/drawing/2014/main" val="20002"/>
                    </a:ext>
                  </a:extLst>
                </a:gridCol>
              </a:tblGrid>
              <a:tr h="330550">
                <a:tc>
                  <a:txBody>
                    <a:bodyPr/>
                    <a:lstStyle/>
                    <a:p>
                      <a:pPr marL="0" lvl="0" indent="0" algn="l" rtl="0">
                        <a:lnSpc>
                          <a:spcPct val="115000"/>
                        </a:lnSpc>
                        <a:spcBef>
                          <a:spcPts val="0"/>
                        </a:spcBef>
                        <a:spcAft>
                          <a:spcPts val="0"/>
                        </a:spcAft>
                        <a:buNone/>
                      </a:pPr>
                      <a:r>
                        <a:rPr lang="en-US" sz="1800" b="1"/>
                        <a:t>Field name</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b="1"/>
                        <a:t>Purpose</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b="1"/>
                        <a:t>Example</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705350">
                <a:tc>
                  <a:txBody>
                    <a:bodyPr/>
                    <a:lstStyle/>
                    <a:p>
                      <a:pPr marL="0" lvl="0" indent="0" algn="l" rtl="0">
                        <a:lnSpc>
                          <a:spcPct val="115000"/>
                        </a:lnSpc>
                        <a:spcBef>
                          <a:spcPts val="0"/>
                        </a:spcBef>
                        <a:spcAft>
                          <a:spcPts val="0"/>
                        </a:spcAft>
                        <a:buNone/>
                      </a:pPr>
                      <a:r>
                        <a:rPr lang="en-US" sz="1800" dirty="0"/>
                        <a:t>&lt;entity&gt;</a:t>
                      </a:r>
                    </a:p>
                    <a:p>
                      <a:pPr marL="0" lvl="0" indent="0" algn="l" rtl="0">
                        <a:lnSpc>
                          <a:spcPct val="115000"/>
                        </a:lnSpc>
                        <a:spcBef>
                          <a:spcPts val="0"/>
                        </a:spcBef>
                        <a:spcAft>
                          <a:spcPts val="0"/>
                        </a:spcAft>
                        <a:buNone/>
                      </a:pPr>
                      <a:r>
                        <a:rPr lang="en-US" sz="1800" b="1" dirty="0"/>
                        <a:t>_</a:t>
                      </a:r>
                      <a:r>
                        <a:rPr lang="en-US" sz="1800" b="1" dirty="0" err="1"/>
                        <a:t>concept_id</a:t>
                      </a:r>
                      <a:endParaRPr sz="1800" b="1" dirty="0"/>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a:t>Foreign key into the Standard Vocabulary for </a:t>
                      </a:r>
                      <a:r>
                        <a:rPr lang="en-US" sz="1800" b="1"/>
                        <a:t>Standard Concept</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dirty="0" err="1"/>
                        <a:t>condition_concept_id</a:t>
                      </a:r>
                      <a:r>
                        <a:rPr lang="en-US" sz="1800" dirty="0"/>
                        <a:t> 4193704 (SNOMED "Type 2 diabetes mellitus")</a:t>
                      </a:r>
                      <a:endParaRPr sz="1800" dirty="0"/>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705350">
                <a:tc>
                  <a:txBody>
                    <a:bodyPr/>
                    <a:lstStyle/>
                    <a:p>
                      <a:pPr marL="0" lvl="0" indent="0" algn="l" rtl="0">
                        <a:lnSpc>
                          <a:spcPct val="115000"/>
                        </a:lnSpc>
                        <a:spcBef>
                          <a:spcPts val="0"/>
                        </a:spcBef>
                        <a:spcAft>
                          <a:spcPts val="0"/>
                        </a:spcAft>
                        <a:buNone/>
                      </a:pPr>
                      <a:r>
                        <a:rPr lang="en-US" sz="1800" dirty="0"/>
                        <a:t>&lt;entity&gt;</a:t>
                      </a:r>
                    </a:p>
                    <a:p>
                      <a:pPr marL="0" lvl="0" indent="0" algn="l" rtl="0">
                        <a:lnSpc>
                          <a:spcPct val="115000"/>
                        </a:lnSpc>
                        <a:spcBef>
                          <a:spcPts val="0"/>
                        </a:spcBef>
                        <a:spcAft>
                          <a:spcPts val="0"/>
                        </a:spcAft>
                        <a:buNone/>
                      </a:pPr>
                      <a:r>
                        <a:rPr lang="en-US" sz="1800" b="1" dirty="0"/>
                        <a:t>_</a:t>
                      </a:r>
                      <a:r>
                        <a:rPr lang="en-US" sz="1800" b="1" dirty="0" err="1"/>
                        <a:t>source_concept_id</a:t>
                      </a:r>
                      <a:endParaRPr sz="1800" b="1" dirty="0"/>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a:t>Foreign key into the Standard Vocabulary for </a:t>
                      </a:r>
                      <a:r>
                        <a:rPr lang="en-US" sz="1800" b="1"/>
                        <a:t>Source Concept</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dirty="0" err="1"/>
                        <a:t>condition_source_concept_id</a:t>
                      </a:r>
                      <a:r>
                        <a:rPr lang="en-US" sz="1800" dirty="0"/>
                        <a:t> 44836914</a:t>
                      </a:r>
                      <a:endParaRPr sz="1800" dirty="0"/>
                    </a:p>
                    <a:p>
                      <a:pPr marL="0" lvl="0" indent="0" algn="l" rtl="0">
                        <a:lnSpc>
                          <a:spcPct val="115000"/>
                        </a:lnSpc>
                        <a:spcBef>
                          <a:spcPts val="0"/>
                        </a:spcBef>
                        <a:spcAft>
                          <a:spcPts val="0"/>
                        </a:spcAft>
                        <a:buNone/>
                      </a:pPr>
                      <a:r>
                        <a:rPr lang="en-US" sz="1800" dirty="0"/>
                        <a:t>(ICD9CM "Diabetes mellitus")</a:t>
                      </a:r>
                      <a:endParaRPr sz="1800" dirty="0"/>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5" name="Slide Number Placeholder 4">
            <a:extLst>
              <a:ext uri="{FF2B5EF4-FFF2-40B4-BE49-F238E27FC236}">
                <a16:creationId xmlns:a16="http://schemas.microsoft.com/office/drawing/2014/main" id="{05E44AA8-1DB8-C942-AA23-A15BBAF274B1}"/>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45</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1471792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2B21F-1456-874E-A7BE-FEC26DC9C7AC}"/>
              </a:ext>
            </a:extLst>
          </p:cNvPr>
          <p:cNvSpPr>
            <a:spLocks noGrp="1"/>
          </p:cNvSpPr>
          <p:nvPr>
            <p:ph type="title"/>
          </p:nvPr>
        </p:nvSpPr>
        <p:spPr/>
        <p:txBody>
          <a:bodyPr/>
          <a:lstStyle/>
          <a:p>
            <a:r>
              <a:rPr lang="en-US" dirty="0"/>
              <a:t>Variable naming conventions</a:t>
            </a:r>
          </a:p>
        </p:txBody>
      </p:sp>
      <p:graphicFrame>
        <p:nvGraphicFramePr>
          <p:cNvPr id="5" name="Google Shape;232;p32">
            <a:extLst>
              <a:ext uri="{FF2B5EF4-FFF2-40B4-BE49-F238E27FC236}">
                <a16:creationId xmlns:a16="http://schemas.microsoft.com/office/drawing/2014/main" id="{EC67BB1E-98FA-D744-A85E-687B821CAF27}"/>
              </a:ext>
            </a:extLst>
          </p:cNvPr>
          <p:cNvGraphicFramePr/>
          <p:nvPr>
            <p:extLst>
              <p:ext uri="{D42A27DB-BD31-4B8C-83A1-F6EECF244321}">
                <p14:modId xmlns:p14="http://schemas.microsoft.com/office/powerpoint/2010/main" val="3409355857"/>
              </p:ext>
            </p:extLst>
          </p:nvPr>
        </p:nvGraphicFramePr>
        <p:xfrm>
          <a:off x="264975" y="1992700"/>
          <a:ext cx="8614025" cy="2935714"/>
        </p:xfrm>
        <a:graphic>
          <a:graphicData uri="http://schemas.openxmlformats.org/drawingml/2006/table">
            <a:tbl>
              <a:tblPr>
                <a:noFill/>
              </a:tblPr>
              <a:tblGrid>
                <a:gridCol w="2229454">
                  <a:extLst>
                    <a:ext uri="{9D8B030D-6E8A-4147-A177-3AD203B41FA5}">
                      <a16:colId xmlns:a16="http://schemas.microsoft.com/office/drawing/2014/main" val="20000"/>
                    </a:ext>
                  </a:extLst>
                </a:gridCol>
                <a:gridCol w="3045759">
                  <a:extLst>
                    <a:ext uri="{9D8B030D-6E8A-4147-A177-3AD203B41FA5}">
                      <a16:colId xmlns:a16="http://schemas.microsoft.com/office/drawing/2014/main" val="20001"/>
                    </a:ext>
                  </a:extLst>
                </a:gridCol>
                <a:gridCol w="3338812">
                  <a:extLst>
                    <a:ext uri="{9D8B030D-6E8A-4147-A177-3AD203B41FA5}">
                      <a16:colId xmlns:a16="http://schemas.microsoft.com/office/drawing/2014/main" val="20002"/>
                    </a:ext>
                  </a:extLst>
                </a:gridCol>
              </a:tblGrid>
              <a:tr h="730800">
                <a:tc>
                  <a:txBody>
                    <a:bodyPr/>
                    <a:lstStyle/>
                    <a:p>
                      <a:pPr marL="0" lvl="0" indent="0" algn="l" rtl="0">
                        <a:lnSpc>
                          <a:spcPct val="115000"/>
                        </a:lnSpc>
                        <a:spcBef>
                          <a:spcPts val="0"/>
                        </a:spcBef>
                        <a:spcAft>
                          <a:spcPts val="0"/>
                        </a:spcAft>
                        <a:buNone/>
                      </a:pPr>
                      <a:r>
                        <a:rPr lang="en-US" sz="1800" b="1"/>
                        <a:t>Field name</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b="1"/>
                        <a:t>Purpose</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b="1"/>
                        <a:t>Example</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730800">
                <a:tc>
                  <a:txBody>
                    <a:bodyPr/>
                    <a:lstStyle/>
                    <a:p>
                      <a:pPr marL="0" lvl="0" indent="0" algn="l" rtl="0">
                        <a:lnSpc>
                          <a:spcPct val="115000"/>
                        </a:lnSpc>
                        <a:spcBef>
                          <a:spcPts val="0"/>
                        </a:spcBef>
                        <a:spcAft>
                          <a:spcPts val="0"/>
                        </a:spcAft>
                        <a:buNone/>
                      </a:pPr>
                      <a:r>
                        <a:rPr lang="en-US" sz="1800" dirty="0"/>
                        <a:t>&lt;entity&gt;</a:t>
                      </a:r>
                    </a:p>
                    <a:p>
                      <a:pPr marL="0" lvl="0" indent="0" algn="l" rtl="0">
                        <a:lnSpc>
                          <a:spcPct val="115000"/>
                        </a:lnSpc>
                        <a:spcBef>
                          <a:spcPts val="0"/>
                        </a:spcBef>
                        <a:spcAft>
                          <a:spcPts val="0"/>
                        </a:spcAft>
                        <a:buNone/>
                      </a:pPr>
                      <a:r>
                        <a:rPr lang="en-US" sz="1800" b="1" dirty="0"/>
                        <a:t>_</a:t>
                      </a:r>
                      <a:r>
                        <a:rPr lang="en-US" sz="1800" b="1" dirty="0" err="1"/>
                        <a:t>source_value</a:t>
                      </a:r>
                      <a:endParaRPr sz="1800" b="1" dirty="0"/>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dirty="0"/>
                        <a:t>Verbatim information from the source data, </a:t>
                      </a:r>
                      <a:r>
                        <a:rPr lang="en-US" sz="1800" b="1" dirty="0"/>
                        <a:t>not to be used </a:t>
                      </a:r>
                      <a:r>
                        <a:rPr lang="en-US" sz="1800" b="0" dirty="0"/>
                        <a:t>in</a:t>
                      </a:r>
                      <a:r>
                        <a:rPr lang="en-US" sz="1800" dirty="0"/>
                        <a:t> analysis</a:t>
                      </a:r>
                      <a:endParaRPr sz="1800" dirty="0"/>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dirty="0" err="1"/>
                        <a:t>condition_source_value</a:t>
                      </a:r>
                      <a:r>
                        <a:rPr lang="en-US" sz="1800" dirty="0"/>
                        <a:t> 250.00 (ICD9CM "Diabetes mellitus…")</a:t>
                      </a:r>
                      <a:endParaRPr sz="1800" dirty="0"/>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705350">
                <a:tc>
                  <a:txBody>
                    <a:bodyPr/>
                    <a:lstStyle/>
                    <a:p>
                      <a:pPr marL="0" lvl="0" indent="0" algn="l" rtl="0">
                        <a:lnSpc>
                          <a:spcPct val="115000"/>
                        </a:lnSpc>
                        <a:spcBef>
                          <a:spcPts val="0"/>
                        </a:spcBef>
                        <a:spcAft>
                          <a:spcPts val="0"/>
                        </a:spcAft>
                        <a:buNone/>
                      </a:pPr>
                      <a:r>
                        <a:rPr lang="en-US" sz="1800" dirty="0"/>
                        <a:t>&lt;entity&gt;</a:t>
                      </a:r>
                    </a:p>
                    <a:p>
                      <a:pPr marL="0" lvl="0" indent="0" algn="l" rtl="0">
                        <a:lnSpc>
                          <a:spcPct val="115000"/>
                        </a:lnSpc>
                        <a:spcBef>
                          <a:spcPts val="0"/>
                        </a:spcBef>
                        <a:spcAft>
                          <a:spcPts val="0"/>
                        </a:spcAft>
                        <a:buNone/>
                      </a:pPr>
                      <a:r>
                        <a:rPr lang="en-US" sz="1800" b="1" dirty="0"/>
                        <a:t>_</a:t>
                      </a:r>
                      <a:r>
                        <a:rPr lang="en-US" sz="1800" b="1" dirty="0" err="1"/>
                        <a:t>type_concept_id</a:t>
                      </a:r>
                      <a:endParaRPr sz="1800" b="1" dirty="0"/>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a:t>Foreign key into the Vocabulary for the </a:t>
                      </a:r>
                      <a:r>
                        <a:rPr lang="en-US" sz="1800" b="1"/>
                        <a:t>origin of the information</a:t>
                      </a:r>
                      <a:endParaRPr sz="1800" b="1"/>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US" sz="1800" dirty="0" err="1"/>
                        <a:t>condition_type_concept_id</a:t>
                      </a:r>
                      <a:r>
                        <a:rPr lang="en-US" sz="1800" dirty="0"/>
                        <a:t> 38000199</a:t>
                      </a:r>
                      <a:endParaRPr sz="1800" dirty="0"/>
                    </a:p>
                    <a:p>
                      <a:pPr marL="0" lvl="0" indent="0" algn="l" rtl="0">
                        <a:lnSpc>
                          <a:spcPct val="115000"/>
                        </a:lnSpc>
                        <a:spcBef>
                          <a:spcPts val="0"/>
                        </a:spcBef>
                        <a:spcAft>
                          <a:spcPts val="0"/>
                        </a:spcAft>
                        <a:buNone/>
                      </a:pPr>
                      <a:r>
                        <a:rPr lang="en-US" sz="1800" dirty="0"/>
                        <a:t>("Inpatient header – primary")</a:t>
                      </a:r>
                      <a:endParaRPr sz="1800" dirty="0"/>
                    </a:p>
                  </a:txBody>
                  <a:tcPr marL="91425" marR="9142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4" name="Slide Number Placeholder 3">
            <a:extLst>
              <a:ext uri="{FF2B5EF4-FFF2-40B4-BE49-F238E27FC236}">
                <a16:creationId xmlns:a16="http://schemas.microsoft.com/office/drawing/2014/main" id="{B3BDE0A6-CFC8-EF4D-A7BF-7848E3DB6948}"/>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46</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779255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2"/>
          <p:cNvSpPr txBox="1">
            <a:spLocks noGrp="1"/>
          </p:cNvSpPr>
          <p:nvPr>
            <p:ph type="title"/>
          </p:nvPr>
        </p:nvSpPr>
        <p:spPr>
          <a:prstGeom prst="rect">
            <a:avLst/>
          </a:prstGeom>
        </p:spPr>
        <p:txBody>
          <a:bodyPr spcFirstLastPara="1" wrap="square" lIns="91425" tIns="45700" rIns="91425" bIns="45700" anchor="t" anchorCtr="0">
            <a:noAutofit/>
          </a:bodyPr>
          <a:lstStyle/>
          <a:p>
            <a:r>
              <a:rPr lang="en-US" dirty="0">
                <a:latin typeface="Calibri" panose="020F0502020204030204" pitchFamily="34" charset="0"/>
                <a:cs typeface="Calibri" panose="020F0502020204030204" pitchFamily="34" charset="0"/>
              </a:rPr>
              <a:t>EHR data are prepared for research via an </a:t>
            </a:r>
            <a:r>
              <a:rPr lang="en-US" b="1" dirty="0">
                <a:latin typeface="Calibri" panose="020F0502020204030204" pitchFamily="34" charset="0"/>
                <a:ea typeface="Helvetica Neue"/>
                <a:cs typeface="Calibri" panose="020F0502020204030204" pitchFamily="34" charset="0"/>
                <a:sym typeface="Helvetica Neue"/>
              </a:rPr>
              <a:t>ETL </a:t>
            </a:r>
            <a:r>
              <a:rPr lang="en-US" dirty="0">
                <a:latin typeface="Calibri" panose="020F0502020204030204" pitchFamily="34" charset="0"/>
                <a:ea typeface="Helvetica Neue"/>
                <a:cs typeface="Calibri" panose="020F0502020204030204" pitchFamily="34" charset="0"/>
                <a:sym typeface="Helvetica Neue"/>
              </a:rPr>
              <a:t>process</a:t>
            </a:r>
            <a:endParaRPr lang="en-US" b="1" dirty="0">
              <a:latin typeface="Calibri" panose="020F0502020204030204" pitchFamily="34" charset="0"/>
              <a:ea typeface="Helvetica Neue"/>
              <a:cs typeface="Calibri" panose="020F0502020204030204" pitchFamily="34" charset="0"/>
              <a:sym typeface="Helvetica Neue"/>
            </a:endParaRPr>
          </a:p>
        </p:txBody>
      </p:sp>
      <p:sp>
        <p:nvSpPr>
          <p:cNvPr id="66" name="Google Shape;66;p12"/>
          <p:cNvSpPr txBox="1"/>
          <p:nvPr/>
        </p:nvSpPr>
        <p:spPr>
          <a:xfrm>
            <a:off x="383400" y="1735250"/>
            <a:ext cx="8760600" cy="1213200"/>
          </a:xfrm>
          <a:prstGeom prst="rect">
            <a:avLst/>
          </a:prstGeom>
          <a:noFill/>
          <a:ln>
            <a:noFill/>
          </a:ln>
        </p:spPr>
        <p:txBody>
          <a:bodyPr spcFirstLastPara="1" wrap="square" lIns="91425" tIns="91425" rIns="91425" bIns="91425" anchor="t" anchorCtr="0">
            <a:noAutofit/>
          </a:bodyPr>
          <a:lstStyle/>
          <a:p>
            <a:pPr>
              <a:lnSpc>
                <a:spcPct val="90000"/>
              </a:lnSpc>
              <a:spcBef>
                <a:spcPts val="400"/>
              </a:spcBef>
            </a:pPr>
            <a:r>
              <a:rPr lang="en-US" sz="3000" b="1" dirty="0">
                <a:solidFill>
                  <a:srgbClr val="262626"/>
                </a:solidFill>
                <a:latin typeface="Helvetica Neue"/>
                <a:ea typeface="Helvetica Neue"/>
                <a:cs typeface="Helvetica Neue"/>
                <a:sym typeface="Helvetica Neue"/>
              </a:rPr>
              <a:t>E</a:t>
            </a:r>
            <a:r>
              <a:rPr lang="en-US" sz="3000" dirty="0">
                <a:solidFill>
                  <a:srgbClr val="262626"/>
                </a:solidFill>
                <a:latin typeface="Helvetica Neue Light"/>
                <a:ea typeface="Helvetica Neue Light"/>
                <a:cs typeface="Helvetica Neue Light"/>
                <a:sym typeface="Helvetica Neue Light"/>
              </a:rPr>
              <a:t>: Extract</a:t>
            </a:r>
            <a:endParaRPr sz="3000" dirty="0">
              <a:solidFill>
                <a:srgbClr val="262626"/>
              </a:solidFill>
              <a:latin typeface="Helvetica Neue Light"/>
              <a:ea typeface="Helvetica Neue Light"/>
              <a:cs typeface="Helvetica Neue Light"/>
              <a:sym typeface="Helvetica Neue Light"/>
            </a:endParaRPr>
          </a:p>
          <a:p>
            <a:pPr>
              <a:lnSpc>
                <a:spcPct val="90000"/>
              </a:lnSpc>
              <a:spcBef>
                <a:spcPts val="400"/>
              </a:spcBef>
              <a:spcAft>
                <a:spcPts val="400"/>
              </a:spcAft>
            </a:pPr>
            <a:r>
              <a:rPr lang="en-US" sz="3000" dirty="0">
                <a:solidFill>
                  <a:srgbClr val="262626"/>
                </a:solidFill>
                <a:latin typeface="Helvetica Neue Light"/>
                <a:ea typeface="Helvetica Neue Light"/>
                <a:cs typeface="Helvetica Neue Light"/>
                <a:sym typeface="Helvetica Neue Light"/>
              </a:rPr>
              <a:t>Access, query, download</a:t>
            </a:r>
            <a:endParaRPr dirty="0"/>
          </a:p>
        </p:txBody>
      </p:sp>
      <p:sp>
        <p:nvSpPr>
          <p:cNvPr id="67" name="Google Shape;67;p12"/>
          <p:cNvSpPr txBox="1"/>
          <p:nvPr/>
        </p:nvSpPr>
        <p:spPr>
          <a:xfrm>
            <a:off x="383400" y="2957800"/>
            <a:ext cx="7807834" cy="1165200"/>
          </a:xfrm>
          <a:prstGeom prst="rect">
            <a:avLst/>
          </a:prstGeom>
          <a:noFill/>
          <a:ln>
            <a:noFill/>
          </a:ln>
        </p:spPr>
        <p:txBody>
          <a:bodyPr spcFirstLastPara="1" wrap="square" lIns="91425" tIns="91425" rIns="91425" bIns="91425" anchor="t" anchorCtr="0">
            <a:noAutofit/>
          </a:bodyPr>
          <a:lstStyle/>
          <a:p>
            <a:pPr>
              <a:lnSpc>
                <a:spcPct val="90000"/>
              </a:lnSpc>
              <a:spcBef>
                <a:spcPts val="400"/>
              </a:spcBef>
            </a:pPr>
            <a:r>
              <a:rPr lang="en-US" sz="3000" b="1" dirty="0">
                <a:solidFill>
                  <a:srgbClr val="262626"/>
                </a:solidFill>
                <a:latin typeface="Helvetica Neue"/>
                <a:ea typeface="Helvetica Neue"/>
                <a:cs typeface="Helvetica Neue"/>
                <a:sym typeface="Helvetica Neue"/>
              </a:rPr>
              <a:t>T</a:t>
            </a:r>
            <a:r>
              <a:rPr lang="en-US" sz="3000" dirty="0">
                <a:solidFill>
                  <a:srgbClr val="262626"/>
                </a:solidFill>
                <a:latin typeface="Helvetica Neue Light"/>
                <a:ea typeface="Helvetica Neue Light"/>
                <a:cs typeface="Helvetica Neue Light"/>
                <a:sym typeface="Helvetica Neue Light"/>
              </a:rPr>
              <a:t>: Transform</a:t>
            </a:r>
            <a:endParaRPr sz="3000" dirty="0">
              <a:solidFill>
                <a:srgbClr val="262626"/>
              </a:solidFill>
              <a:latin typeface="Helvetica Neue Light"/>
              <a:ea typeface="Helvetica Neue Light"/>
              <a:cs typeface="Helvetica Neue Light"/>
              <a:sym typeface="Helvetica Neue Light"/>
            </a:endParaRPr>
          </a:p>
          <a:p>
            <a:pPr>
              <a:lnSpc>
                <a:spcPct val="90000"/>
              </a:lnSpc>
              <a:spcBef>
                <a:spcPts val="400"/>
              </a:spcBef>
              <a:spcAft>
                <a:spcPts val="400"/>
              </a:spcAft>
            </a:pPr>
            <a:r>
              <a:rPr lang="en-US" sz="3000" dirty="0">
                <a:solidFill>
                  <a:srgbClr val="262626"/>
                </a:solidFill>
                <a:latin typeface="Helvetica Neue Light"/>
                <a:ea typeface="Helvetica Neue Light"/>
                <a:cs typeface="Helvetica Neue Light"/>
                <a:sym typeface="Helvetica Neue Light"/>
              </a:rPr>
              <a:t>Apply rules to handle different data types, names, meanings</a:t>
            </a:r>
            <a:endParaRPr dirty="0"/>
          </a:p>
        </p:txBody>
      </p:sp>
      <p:sp>
        <p:nvSpPr>
          <p:cNvPr id="68" name="Google Shape;68;p12"/>
          <p:cNvSpPr txBox="1"/>
          <p:nvPr/>
        </p:nvSpPr>
        <p:spPr>
          <a:xfrm>
            <a:off x="383400" y="4611800"/>
            <a:ext cx="8760600" cy="948000"/>
          </a:xfrm>
          <a:prstGeom prst="rect">
            <a:avLst/>
          </a:prstGeom>
          <a:noFill/>
          <a:ln>
            <a:noFill/>
          </a:ln>
        </p:spPr>
        <p:txBody>
          <a:bodyPr spcFirstLastPara="1" wrap="square" lIns="91425" tIns="91425" rIns="91425" bIns="91425" anchor="t" anchorCtr="0">
            <a:noAutofit/>
          </a:bodyPr>
          <a:lstStyle/>
          <a:p>
            <a:pPr>
              <a:lnSpc>
                <a:spcPct val="90000"/>
              </a:lnSpc>
              <a:spcBef>
                <a:spcPts val="400"/>
              </a:spcBef>
            </a:pPr>
            <a:r>
              <a:rPr lang="en-US" sz="3000" b="1" dirty="0">
                <a:solidFill>
                  <a:srgbClr val="262626"/>
                </a:solidFill>
                <a:latin typeface="Helvetica Neue"/>
                <a:ea typeface="Helvetica Neue"/>
                <a:cs typeface="Helvetica Neue"/>
                <a:sym typeface="Helvetica Neue"/>
              </a:rPr>
              <a:t>L</a:t>
            </a:r>
            <a:r>
              <a:rPr lang="en-US" sz="3000" dirty="0">
                <a:solidFill>
                  <a:srgbClr val="262626"/>
                </a:solidFill>
                <a:latin typeface="Helvetica Neue Light"/>
                <a:ea typeface="Helvetica Neue Light"/>
                <a:cs typeface="Helvetica Neue Light"/>
                <a:sym typeface="Helvetica Neue Light"/>
              </a:rPr>
              <a:t>: Load</a:t>
            </a:r>
            <a:endParaRPr sz="3000" dirty="0">
              <a:solidFill>
                <a:srgbClr val="262626"/>
              </a:solidFill>
              <a:latin typeface="Helvetica Neue Light"/>
              <a:ea typeface="Helvetica Neue Light"/>
              <a:cs typeface="Helvetica Neue Light"/>
              <a:sym typeface="Helvetica Neue Light"/>
            </a:endParaRPr>
          </a:p>
          <a:p>
            <a:pPr>
              <a:lnSpc>
                <a:spcPct val="90000"/>
              </a:lnSpc>
              <a:spcBef>
                <a:spcPts val="400"/>
              </a:spcBef>
              <a:spcAft>
                <a:spcPts val="400"/>
              </a:spcAft>
            </a:pPr>
            <a:r>
              <a:rPr lang="en-US" sz="3000" dirty="0">
                <a:solidFill>
                  <a:srgbClr val="262626"/>
                </a:solidFill>
                <a:latin typeface="Helvetica Neue Light"/>
                <a:ea typeface="Helvetica Neue Light"/>
                <a:cs typeface="Helvetica Neue Light"/>
                <a:sym typeface="Helvetica Neue Light"/>
              </a:rPr>
              <a:t>Prepare, upload to research data warehouse</a:t>
            </a:r>
            <a:endParaRPr dirty="0"/>
          </a:p>
        </p:txBody>
      </p:sp>
      <p:sp>
        <p:nvSpPr>
          <p:cNvPr id="3" name="Slide Number Placeholder 2">
            <a:extLst>
              <a:ext uri="{FF2B5EF4-FFF2-40B4-BE49-F238E27FC236}">
                <a16:creationId xmlns:a16="http://schemas.microsoft.com/office/drawing/2014/main" id="{B022B95F-15E3-A246-8E5B-781EFC1DD338}"/>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5</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75927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prstGeom prst="rect">
            <a:avLst/>
          </a:prstGeom>
        </p:spPr>
        <p:txBody>
          <a:bodyPr spcFirstLastPara="1" wrap="square" lIns="91425" tIns="45700" rIns="91425" bIns="45700" anchor="t" anchorCtr="0">
            <a:noAutofit/>
          </a:bodyPr>
          <a:lstStyle/>
          <a:p>
            <a:pPr>
              <a:lnSpc>
                <a:spcPct val="100000"/>
              </a:lnSpc>
            </a:pPr>
            <a:r>
              <a:rPr lang="en-US" dirty="0">
                <a:latin typeface="Calibri" panose="020F0502020204030204" pitchFamily="34" charset="0"/>
                <a:cs typeface="Calibri" panose="020F0502020204030204" pitchFamily="34" charset="0"/>
              </a:rPr>
              <a:t>EHR data are prepared for research via an </a:t>
            </a:r>
            <a:r>
              <a:rPr lang="en-US" b="1" dirty="0">
                <a:latin typeface="Calibri" panose="020F0502020204030204" pitchFamily="34" charset="0"/>
                <a:ea typeface="Helvetica Neue"/>
                <a:cs typeface="Calibri" panose="020F0502020204030204" pitchFamily="34" charset="0"/>
                <a:sym typeface="Helvetica Neue"/>
              </a:rPr>
              <a:t>ETL </a:t>
            </a:r>
            <a:r>
              <a:rPr lang="en-US" dirty="0">
                <a:latin typeface="Calibri" panose="020F0502020204030204" pitchFamily="34" charset="0"/>
                <a:ea typeface="Helvetica Neue"/>
                <a:cs typeface="Calibri" panose="020F0502020204030204" pitchFamily="34" charset="0"/>
                <a:sym typeface="Helvetica Neue"/>
              </a:rPr>
              <a:t>process</a:t>
            </a:r>
            <a:endParaRPr dirty="0"/>
          </a:p>
        </p:txBody>
      </p:sp>
      <p:sp>
        <p:nvSpPr>
          <p:cNvPr id="75" name="Google Shape;75;p13"/>
          <p:cNvSpPr/>
          <p:nvPr/>
        </p:nvSpPr>
        <p:spPr>
          <a:xfrm>
            <a:off x="4878643" y="2257685"/>
            <a:ext cx="1509875" cy="1879285"/>
          </a:xfrm>
          <a:prstGeom prst="flowChartMagneticDisk">
            <a:avLst/>
          </a:prstGeom>
          <a:solidFill>
            <a:schemeClr val="accent6">
              <a:lumMod val="60000"/>
              <a:lumOff val="40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algn="ctr"/>
            <a:r>
              <a:rPr lang="en-US"/>
              <a:t>EPIC</a:t>
            </a:r>
            <a:endParaRPr/>
          </a:p>
          <a:p>
            <a:pPr algn="ctr"/>
            <a:r>
              <a:rPr lang="en-US"/>
              <a:t>Clarity</a:t>
            </a:r>
            <a:endParaRPr/>
          </a:p>
        </p:txBody>
      </p:sp>
      <p:sp>
        <p:nvSpPr>
          <p:cNvPr id="76" name="Google Shape;76;p13"/>
          <p:cNvSpPr/>
          <p:nvPr/>
        </p:nvSpPr>
        <p:spPr>
          <a:xfrm>
            <a:off x="6861007" y="2423489"/>
            <a:ext cx="1437845" cy="1547677"/>
          </a:xfrm>
          <a:prstGeom prst="flowChartMagneticDisk">
            <a:avLst/>
          </a:prstGeom>
          <a:solidFill>
            <a:srgbClr val="FFD57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algn="ctr"/>
            <a:r>
              <a:rPr lang="en-US" dirty="0"/>
              <a:t>Research database</a:t>
            </a:r>
            <a:endParaRPr dirty="0"/>
          </a:p>
        </p:txBody>
      </p:sp>
      <p:sp>
        <p:nvSpPr>
          <p:cNvPr id="77" name="Google Shape;77;p13"/>
          <p:cNvSpPr/>
          <p:nvPr/>
        </p:nvSpPr>
        <p:spPr>
          <a:xfrm>
            <a:off x="2565923" y="2231503"/>
            <a:ext cx="1859801" cy="1931649"/>
          </a:xfrm>
          <a:prstGeom prst="flowChartMagneticDisk">
            <a:avLst/>
          </a:prstGeom>
          <a:solidFill>
            <a:schemeClr val="accent2">
              <a:lumMod val="60000"/>
              <a:lumOff val="40000"/>
            </a:schemeClr>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algn="ctr"/>
            <a:r>
              <a:rPr lang="en-US"/>
              <a:t>EPIC</a:t>
            </a:r>
            <a:endParaRPr/>
          </a:p>
          <a:p>
            <a:pPr algn="ctr"/>
            <a:r>
              <a:rPr lang="en-US"/>
              <a:t>Chronicles</a:t>
            </a:r>
            <a:endParaRPr/>
          </a:p>
        </p:txBody>
      </p:sp>
      <p:pic>
        <p:nvPicPr>
          <p:cNvPr id="78" name="Google Shape;78;p13"/>
          <p:cNvPicPr preferRelativeResize="0"/>
          <p:nvPr/>
        </p:nvPicPr>
        <p:blipFill>
          <a:blip r:embed="rId3">
            <a:alphaModFix/>
          </a:blip>
          <a:stretch>
            <a:fillRect/>
          </a:stretch>
        </p:blipFill>
        <p:spPr>
          <a:xfrm>
            <a:off x="311700" y="2597376"/>
            <a:ext cx="1801304" cy="1200879"/>
          </a:xfrm>
          <a:prstGeom prst="rect">
            <a:avLst/>
          </a:prstGeom>
          <a:noFill/>
          <a:ln>
            <a:noFill/>
          </a:ln>
        </p:spPr>
      </p:pic>
      <p:sp>
        <p:nvSpPr>
          <p:cNvPr id="79" name="Google Shape;79;p13"/>
          <p:cNvSpPr txBox="1"/>
          <p:nvPr/>
        </p:nvSpPr>
        <p:spPr>
          <a:xfrm>
            <a:off x="507950" y="3929425"/>
            <a:ext cx="1605000" cy="709500"/>
          </a:xfrm>
          <a:prstGeom prst="rect">
            <a:avLst/>
          </a:prstGeom>
          <a:noFill/>
          <a:ln>
            <a:noFill/>
          </a:ln>
        </p:spPr>
        <p:txBody>
          <a:bodyPr spcFirstLastPara="1" wrap="square" lIns="91425" tIns="91425" rIns="91425" bIns="91425" anchor="t" anchorCtr="0">
            <a:noAutofit/>
          </a:bodyPr>
          <a:lstStyle/>
          <a:p>
            <a:r>
              <a:rPr lang="en-US" b="1" dirty="0"/>
              <a:t>Hyperspace Entry (a.k.a. you, or your doctor)</a:t>
            </a:r>
            <a:endParaRPr b="1" dirty="0"/>
          </a:p>
        </p:txBody>
      </p:sp>
      <p:cxnSp>
        <p:nvCxnSpPr>
          <p:cNvPr id="80" name="Google Shape;80;p13"/>
          <p:cNvCxnSpPr>
            <a:cxnSpLocks/>
            <a:stCxn id="78" idx="3"/>
            <a:endCxn id="77" idx="2"/>
          </p:cNvCxnSpPr>
          <p:nvPr/>
        </p:nvCxnSpPr>
        <p:spPr>
          <a:xfrm flipV="1">
            <a:off x="2113004" y="3197328"/>
            <a:ext cx="452919" cy="488"/>
          </a:xfrm>
          <a:prstGeom prst="straightConnector1">
            <a:avLst/>
          </a:prstGeom>
          <a:noFill/>
          <a:ln w="9525" cap="flat" cmpd="sng">
            <a:solidFill>
              <a:srgbClr val="595959"/>
            </a:solidFill>
            <a:prstDash val="solid"/>
            <a:round/>
            <a:headEnd type="none" w="med" len="med"/>
            <a:tailEnd type="triangle" w="med" len="med"/>
          </a:ln>
        </p:spPr>
      </p:cxnSp>
      <p:cxnSp>
        <p:nvCxnSpPr>
          <p:cNvPr id="81" name="Google Shape;81;p13"/>
          <p:cNvCxnSpPr>
            <a:cxnSpLocks/>
            <a:stCxn id="77" idx="4"/>
            <a:endCxn id="75" idx="2"/>
          </p:cNvCxnSpPr>
          <p:nvPr/>
        </p:nvCxnSpPr>
        <p:spPr>
          <a:xfrm>
            <a:off x="4425724" y="3197328"/>
            <a:ext cx="452919" cy="0"/>
          </a:xfrm>
          <a:prstGeom prst="straightConnector1">
            <a:avLst/>
          </a:prstGeom>
          <a:noFill/>
          <a:ln w="9525" cap="flat" cmpd="sng">
            <a:solidFill>
              <a:srgbClr val="595959"/>
            </a:solidFill>
            <a:prstDash val="solid"/>
            <a:round/>
            <a:headEnd type="none" w="med" len="med"/>
            <a:tailEnd type="triangle" w="med" len="med"/>
          </a:ln>
        </p:spPr>
      </p:cxnSp>
      <p:cxnSp>
        <p:nvCxnSpPr>
          <p:cNvPr id="82" name="Google Shape;82;p13"/>
          <p:cNvCxnSpPr>
            <a:cxnSpLocks/>
            <a:stCxn id="75" idx="4"/>
            <a:endCxn id="76" idx="2"/>
          </p:cNvCxnSpPr>
          <p:nvPr/>
        </p:nvCxnSpPr>
        <p:spPr>
          <a:xfrm>
            <a:off x="6388518" y="3197328"/>
            <a:ext cx="472489" cy="0"/>
          </a:xfrm>
          <a:prstGeom prst="straightConnector1">
            <a:avLst/>
          </a:prstGeom>
          <a:noFill/>
          <a:ln w="9525" cap="flat" cmpd="sng">
            <a:solidFill>
              <a:srgbClr val="595959"/>
            </a:solidFill>
            <a:prstDash val="solid"/>
            <a:round/>
            <a:headEnd type="none" w="med" len="med"/>
            <a:tailEnd type="triangle" w="med" len="med"/>
          </a:ln>
        </p:spPr>
      </p:cxnSp>
      <p:grpSp>
        <p:nvGrpSpPr>
          <p:cNvPr id="83" name="Google Shape;83;p13"/>
          <p:cNvGrpSpPr/>
          <p:nvPr/>
        </p:nvGrpSpPr>
        <p:grpSpPr>
          <a:xfrm>
            <a:off x="2397903" y="4026775"/>
            <a:ext cx="4054052" cy="889800"/>
            <a:chOff x="2566000" y="3169525"/>
            <a:chExt cx="3578400" cy="889800"/>
          </a:xfrm>
        </p:grpSpPr>
        <p:sp>
          <p:nvSpPr>
            <p:cNvPr id="84" name="Google Shape;84;p13"/>
            <p:cNvSpPr/>
            <p:nvPr/>
          </p:nvSpPr>
          <p:spPr>
            <a:xfrm rot="5400000">
              <a:off x="4132750" y="1602775"/>
              <a:ext cx="444900" cy="3578400"/>
            </a:xfrm>
            <a:prstGeom prst="rightBrace">
              <a:avLst>
                <a:gd name="adj1" fmla="val 8333"/>
                <a:gd name="adj2" fmla="val 50000"/>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endParaRPr/>
            </a:p>
          </p:txBody>
        </p:sp>
        <p:sp>
          <p:nvSpPr>
            <p:cNvPr id="85" name="Google Shape;85;p13"/>
            <p:cNvSpPr txBox="1"/>
            <p:nvPr/>
          </p:nvSpPr>
          <p:spPr>
            <a:xfrm>
              <a:off x="3031300" y="3614425"/>
              <a:ext cx="2647800" cy="444900"/>
            </a:xfrm>
            <a:prstGeom prst="rect">
              <a:avLst/>
            </a:prstGeom>
            <a:noFill/>
            <a:ln>
              <a:noFill/>
            </a:ln>
          </p:spPr>
          <p:txBody>
            <a:bodyPr spcFirstLastPara="1" wrap="square" lIns="91425" tIns="91425" rIns="91425" bIns="91425" anchor="t" anchorCtr="0">
              <a:noAutofit/>
            </a:bodyPr>
            <a:lstStyle/>
            <a:p>
              <a:pPr algn="ctr"/>
              <a:r>
                <a:rPr lang="en-US" dirty="0"/>
                <a:t>Epic Proprietary Products</a:t>
              </a:r>
              <a:endParaRPr dirty="0"/>
            </a:p>
          </p:txBody>
        </p:sp>
      </p:grpSp>
      <p:sp>
        <p:nvSpPr>
          <p:cNvPr id="2" name="TextBox 1">
            <a:extLst>
              <a:ext uri="{FF2B5EF4-FFF2-40B4-BE49-F238E27FC236}">
                <a16:creationId xmlns:a16="http://schemas.microsoft.com/office/drawing/2014/main" id="{2BBFFE9B-7017-1444-BEBE-FECBBDDC49C7}"/>
              </a:ext>
            </a:extLst>
          </p:cNvPr>
          <p:cNvSpPr txBox="1"/>
          <p:nvPr/>
        </p:nvSpPr>
        <p:spPr>
          <a:xfrm>
            <a:off x="4401731" y="2889550"/>
            <a:ext cx="513282" cy="307777"/>
          </a:xfrm>
          <a:prstGeom prst="rect">
            <a:avLst/>
          </a:prstGeom>
          <a:noFill/>
        </p:spPr>
        <p:txBody>
          <a:bodyPr wrap="none" rtlCol="0">
            <a:spAutoFit/>
          </a:bodyPr>
          <a:lstStyle/>
          <a:p>
            <a:r>
              <a:rPr lang="en-US" dirty="0"/>
              <a:t>ETL</a:t>
            </a:r>
          </a:p>
        </p:txBody>
      </p:sp>
      <p:sp>
        <p:nvSpPr>
          <p:cNvPr id="15" name="TextBox 14">
            <a:extLst>
              <a:ext uri="{FF2B5EF4-FFF2-40B4-BE49-F238E27FC236}">
                <a16:creationId xmlns:a16="http://schemas.microsoft.com/office/drawing/2014/main" id="{A777D933-BA2B-4841-A075-60C113E65735}"/>
              </a:ext>
            </a:extLst>
          </p:cNvPr>
          <p:cNvSpPr txBox="1"/>
          <p:nvPr/>
        </p:nvSpPr>
        <p:spPr>
          <a:xfrm>
            <a:off x="6382729" y="2862623"/>
            <a:ext cx="513282" cy="307777"/>
          </a:xfrm>
          <a:prstGeom prst="rect">
            <a:avLst/>
          </a:prstGeom>
          <a:noFill/>
        </p:spPr>
        <p:txBody>
          <a:bodyPr wrap="none" rtlCol="0">
            <a:spAutoFit/>
          </a:bodyPr>
          <a:lstStyle/>
          <a:p>
            <a:r>
              <a:rPr lang="en-US" dirty="0"/>
              <a:t>ETL</a:t>
            </a:r>
          </a:p>
        </p:txBody>
      </p:sp>
      <p:sp>
        <p:nvSpPr>
          <p:cNvPr id="4" name="Slide Number Placeholder 3">
            <a:extLst>
              <a:ext uri="{FF2B5EF4-FFF2-40B4-BE49-F238E27FC236}">
                <a16:creationId xmlns:a16="http://schemas.microsoft.com/office/drawing/2014/main" id="{A78F11AE-222A-F442-8326-69C28FEBBB8E}"/>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6</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92875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953B3-9E5E-9345-8884-EA905B383C4A}"/>
              </a:ext>
            </a:extLst>
          </p:cNvPr>
          <p:cNvSpPr>
            <a:spLocks noGrp="1"/>
          </p:cNvSpPr>
          <p:nvPr>
            <p:ph type="title"/>
          </p:nvPr>
        </p:nvSpPr>
        <p:spPr/>
        <p:txBody>
          <a:bodyPr/>
          <a:lstStyle/>
          <a:p>
            <a:r>
              <a:rPr lang="en-US" dirty="0"/>
              <a:t>Complex database </a:t>
            </a:r>
            <a:r>
              <a:rPr lang="en-US" dirty="0">
                <a:sym typeface="Wingdings" pitchFamily="2" charset="2"/>
              </a:rPr>
              <a:t> complex ETL</a:t>
            </a:r>
            <a:endParaRPr lang="en-US" dirty="0"/>
          </a:p>
        </p:txBody>
      </p:sp>
      <p:pic>
        <p:nvPicPr>
          <p:cNvPr id="6" name="Picture 5" descr="Graphical user interface, diagram&#10;&#10;Description automatically generated">
            <a:extLst>
              <a:ext uri="{FF2B5EF4-FFF2-40B4-BE49-F238E27FC236}">
                <a16:creationId xmlns:a16="http://schemas.microsoft.com/office/drawing/2014/main" id="{F2F03ADE-E9F2-CA4E-90BA-A348E1A4AFA3}"/>
              </a:ext>
            </a:extLst>
          </p:cNvPr>
          <p:cNvPicPr>
            <a:picLocks noChangeAspect="1"/>
          </p:cNvPicPr>
          <p:nvPr/>
        </p:nvPicPr>
        <p:blipFill>
          <a:blip r:embed="rId3"/>
          <a:stretch>
            <a:fillRect/>
          </a:stretch>
        </p:blipFill>
        <p:spPr>
          <a:xfrm>
            <a:off x="1142467" y="1393343"/>
            <a:ext cx="6477533" cy="4712963"/>
          </a:xfrm>
          <a:prstGeom prst="rect">
            <a:avLst/>
          </a:prstGeom>
        </p:spPr>
      </p:pic>
      <p:sp>
        <p:nvSpPr>
          <p:cNvPr id="7" name="TextBox 6">
            <a:extLst>
              <a:ext uri="{FF2B5EF4-FFF2-40B4-BE49-F238E27FC236}">
                <a16:creationId xmlns:a16="http://schemas.microsoft.com/office/drawing/2014/main" id="{7599061A-9162-D045-90E7-FE54A5D12803}"/>
              </a:ext>
            </a:extLst>
          </p:cNvPr>
          <p:cNvSpPr txBox="1"/>
          <p:nvPr/>
        </p:nvSpPr>
        <p:spPr>
          <a:xfrm>
            <a:off x="0" y="6468514"/>
            <a:ext cx="4025461" cy="307777"/>
          </a:xfrm>
          <a:prstGeom prst="rect">
            <a:avLst/>
          </a:prstGeom>
          <a:noFill/>
        </p:spPr>
        <p:txBody>
          <a:bodyPr wrap="none" rtlCol="0">
            <a:spAutoFit/>
          </a:bodyPr>
          <a:lstStyle/>
          <a:p>
            <a:r>
              <a:rPr lang="en-US" dirty="0"/>
              <a:t>UPenn clinical ’master data management model’</a:t>
            </a:r>
          </a:p>
        </p:txBody>
      </p:sp>
      <p:sp>
        <p:nvSpPr>
          <p:cNvPr id="4" name="Slide Number Placeholder 3">
            <a:extLst>
              <a:ext uri="{FF2B5EF4-FFF2-40B4-BE49-F238E27FC236}">
                <a16:creationId xmlns:a16="http://schemas.microsoft.com/office/drawing/2014/main" id="{85B627F9-87E9-DE49-AE05-87B429FB277A}"/>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7</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5094334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93A99-B95C-364D-8603-9F670AEC1720}"/>
              </a:ext>
            </a:extLst>
          </p:cNvPr>
          <p:cNvSpPr>
            <a:spLocks noGrp="1"/>
          </p:cNvSpPr>
          <p:nvPr>
            <p:ph type="title"/>
          </p:nvPr>
        </p:nvSpPr>
        <p:spPr/>
        <p:txBody>
          <a:bodyPr/>
          <a:lstStyle/>
          <a:p>
            <a:r>
              <a:rPr lang="en-US" dirty="0"/>
              <a:t>There are many, </a:t>
            </a:r>
            <a:r>
              <a:rPr lang="en-US" i="1" dirty="0"/>
              <a:t>many</a:t>
            </a:r>
            <a:r>
              <a:rPr lang="en-US" dirty="0"/>
              <a:t> clinical database schemas</a:t>
            </a:r>
          </a:p>
        </p:txBody>
      </p:sp>
      <p:sp>
        <p:nvSpPr>
          <p:cNvPr id="3" name="Text Placeholder 2">
            <a:extLst>
              <a:ext uri="{FF2B5EF4-FFF2-40B4-BE49-F238E27FC236}">
                <a16:creationId xmlns:a16="http://schemas.microsoft.com/office/drawing/2014/main" id="{1EA3ACC9-131C-4B44-95BC-04F49BEAB1F7}"/>
              </a:ext>
            </a:extLst>
          </p:cNvPr>
          <p:cNvSpPr>
            <a:spLocks noGrp="1"/>
          </p:cNvSpPr>
          <p:nvPr>
            <p:ph type="body" idx="1"/>
          </p:nvPr>
        </p:nvSpPr>
        <p:spPr/>
        <p:txBody>
          <a:bodyPr/>
          <a:lstStyle/>
          <a:p>
            <a:endParaRPr lang="en-US" dirty="0"/>
          </a:p>
          <a:p>
            <a:pPr marL="203200" indent="0">
              <a:buNone/>
            </a:pPr>
            <a:endParaRPr lang="en-US" dirty="0"/>
          </a:p>
          <a:p>
            <a:endParaRPr lang="en-US" dirty="0"/>
          </a:p>
          <a:p>
            <a:endParaRPr lang="en-US" dirty="0"/>
          </a:p>
          <a:p>
            <a:endParaRPr lang="en-US" dirty="0"/>
          </a:p>
          <a:p>
            <a:r>
              <a:rPr lang="en-US" dirty="0"/>
              <a:t>When used across institutions and applications, a database schema is known a </a:t>
            </a:r>
            <a:r>
              <a:rPr lang="en-US" b="1" dirty="0"/>
              <a:t>common data model (CDM)</a:t>
            </a:r>
          </a:p>
        </p:txBody>
      </p:sp>
      <p:pic>
        <p:nvPicPr>
          <p:cNvPr id="5" name="Picture 4" descr="Shape, polygon&#10;&#10;Description automatically generated">
            <a:extLst>
              <a:ext uri="{FF2B5EF4-FFF2-40B4-BE49-F238E27FC236}">
                <a16:creationId xmlns:a16="http://schemas.microsoft.com/office/drawing/2014/main" id="{8E5F3A56-93C5-D74D-8847-A300A08E621A}"/>
              </a:ext>
            </a:extLst>
          </p:cNvPr>
          <p:cNvPicPr>
            <a:picLocks noChangeAspect="1"/>
          </p:cNvPicPr>
          <p:nvPr/>
        </p:nvPicPr>
        <p:blipFill>
          <a:blip r:embed="rId3"/>
          <a:stretch>
            <a:fillRect/>
          </a:stretch>
        </p:blipFill>
        <p:spPr>
          <a:xfrm>
            <a:off x="1763637" y="2769099"/>
            <a:ext cx="2429229" cy="1536701"/>
          </a:xfrm>
          <a:prstGeom prst="rect">
            <a:avLst/>
          </a:prstGeom>
        </p:spPr>
      </p:pic>
      <p:pic>
        <p:nvPicPr>
          <p:cNvPr id="7" name="Picture 6" descr="A close up of a sign&#10;&#10;Description automatically generated">
            <a:extLst>
              <a:ext uri="{FF2B5EF4-FFF2-40B4-BE49-F238E27FC236}">
                <a16:creationId xmlns:a16="http://schemas.microsoft.com/office/drawing/2014/main" id="{6BB1E1BD-00C0-9140-8DC5-0D94985A1454}"/>
              </a:ext>
            </a:extLst>
          </p:cNvPr>
          <p:cNvPicPr>
            <a:picLocks noChangeAspect="1"/>
          </p:cNvPicPr>
          <p:nvPr/>
        </p:nvPicPr>
        <p:blipFill>
          <a:blip r:embed="rId4"/>
          <a:stretch>
            <a:fillRect/>
          </a:stretch>
        </p:blipFill>
        <p:spPr>
          <a:xfrm>
            <a:off x="5025245" y="2208430"/>
            <a:ext cx="2603500" cy="1536700"/>
          </a:xfrm>
          <a:prstGeom prst="rect">
            <a:avLst/>
          </a:prstGeom>
        </p:spPr>
      </p:pic>
      <p:pic>
        <p:nvPicPr>
          <p:cNvPr id="9" name="Picture 8">
            <a:extLst>
              <a:ext uri="{FF2B5EF4-FFF2-40B4-BE49-F238E27FC236}">
                <a16:creationId xmlns:a16="http://schemas.microsoft.com/office/drawing/2014/main" id="{AE16D812-3342-B34A-BC9D-3E9D1A3B770D}"/>
              </a:ext>
            </a:extLst>
          </p:cNvPr>
          <p:cNvPicPr>
            <a:picLocks noChangeAspect="1"/>
          </p:cNvPicPr>
          <p:nvPr/>
        </p:nvPicPr>
        <p:blipFill>
          <a:blip r:embed="rId5"/>
          <a:stretch>
            <a:fillRect/>
          </a:stretch>
        </p:blipFill>
        <p:spPr>
          <a:xfrm>
            <a:off x="1847574" y="1864659"/>
            <a:ext cx="2845132" cy="687542"/>
          </a:xfrm>
          <a:prstGeom prst="rect">
            <a:avLst/>
          </a:prstGeom>
        </p:spPr>
      </p:pic>
      <p:sp>
        <p:nvSpPr>
          <p:cNvPr id="6" name="Slide Number Placeholder 5">
            <a:extLst>
              <a:ext uri="{FF2B5EF4-FFF2-40B4-BE49-F238E27FC236}">
                <a16:creationId xmlns:a16="http://schemas.microsoft.com/office/drawing/2014/main" id="{1E26D94D-78D2-0648-9DFF-ED49E09BC7BF}"/>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8</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66882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0764D-52BA-5B42-8729-75B9E7A9F5A8}"/>
              </a:ext>
            </a:extLst>
          </p:cNvPr>
          <p:cNvSpPr>
            <a:spLocks noGrp="1"/>
          </p:cNvSpPr>
          <p:nvPr>
            <p:ph type="title"/>
          </p:nvPr>
        </p:nvSpPr>
        <p:spPr/>
        <p:txBody>
          <a:bodyPr/>
          <a:lstStyle/>
          <a:p>
            <a:r>
              <a:rPr lang="en-US" dirty="0"/>
              <a:t>Community adoption is a major driver of CDM design</a:t>
            </a:r>
          </a:p>
        </p:txBody>
      </p:sp>
      <p:pic>
        <p:nvPicPr>
          <p:cNvPr id="4" name="Google Shape;155;p21">
            <a:extLst>
              <a:ext uri="{FF2B5EF4-FFF2-40B4-BE49-F238E27FC236}">
                <a16:creationId xmlns:a16="http://schemas.microsoft.com/office/drawing/2014/main" id="{022C044C-6A09-C74C-A8CF-316A984981FF}"/>
              </a:ext>
            </a:extLst>
          </p:cNvPr>
          <p:cNvPicPr preferRelativeResize="0"/>
          <p:nvPr/>
        </p:nvPicPr>
        <p:blipFill>
          <a:blip r:embed="rId3">
            <a:alphaModFix/>
          </a:blip>
          <a:stretch>
            <a:fillRect/>
          </a:stretch>
        </p:blipFill>
        <p:spPr>
          <a:xfrm>
            <a:off x="1646686" y="3229164"/>
            <a:ext cx="5850627" cy="2897136"/>
          </a:xfrm>
          <a:prstGeom prst="rect">
            <a:avLst/>
          </a:prstGeom>
          <a:noFill/>
          <a:ln>
            <a:noFill/>
          </a:ln>
        </p:spPr>
      </p:pic>
      <p:pic>
        <p:nvPicPr>
          <p:cNvPr id="6" name="Picture 5" descr="A picture containing drawing&#10;&#10;Description automatically generated">
            <a:extLst>
              <a:ext uri="{FF2B5EF4-FFF2-40B4-BE49-F238E27FC236}">
                <a16:creationId xmlns:a16="http://schemas.microsoft.com/office/drawing/2014/main" id="{6B7C455D-6FF5-554C-9250-663F93CA04B6}"/>
              </a:ext>
            </a:extLst>
          </p:cNvPr>
          <p:cNvPicPr>
            <a:picLocks noChangeAspect="1"/>
          </p:cNvPicPr>
          <p:nvPr/>
        </p:nvPicPr>
        <p:blipFill>
          <a:blip r:embed="rId4"/>
          <a:stretch>
            <a:fillRect/>
          </a:stretch>
        </p:blipFill>
        <p:spPr>
          <a:xfrm>
            <a:off x="1916539" y="1807708"/>
            <a:ext cx="5158903" cy="1191406"/>
          </a:xfrm>
          <a:prstGeom prst="rect">
            <a:avLst/>
          </a:prstGeom>
        </p:spPr>
      </p:pic>
      <p:sp>
        <p:nvSpPr>
          <p:cNvPr id="7" name="Slide Number Placeholder 6">
            <a:extLst>
              <a:ext uri="{FF2B5EF4-FFF2-40B4-BE49-F238E27FC236}">
                <a16:creationId xmlns:a16="http://schemas.microsoft.com/office/drawing/2014/main" id="{4FD12840-6665-C74B-A502-6BD64DC0740C}"/>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 sz="1200" b="0" i="0" u="none" strike="noStrike" cap="none" smtClean="0">
                <a:solidFill>
                  <a:srgbClr val="888888"/>
                </a:solidFill>
                <a:latin typeface="Calibri"/>
                <a:ea typeface="Calibri"/>
                <a:cs typeface="Calibri"/>
                <a:sym typeface="Calibri"/>
              </a:rPr>
              <a:t>9</a:t>
            </a:fld>
            <a:endParaRPr lang="en"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783185275"/>
      </p:ext>
    </p:extLst>
  </p:cSld>
  <p:clrMapOvr>
    <a:masterClrMapping/>
  </p:clrMapOvr>
</p:sld>
</file>

<file path=ppt/theme/theme1.xml><?xml version="1.0" encoding="utf-8"?>
<a:theme xmlns:a="http://schemas.openxmlformats.org/drawingml/2006/main" name="Stanford">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bmi215_l8" id="{492EE59E-5BD1-E040-AE73-9A3818C5D81B}" vid="{BB91737D-772A-9746-BF17-A498E05B6AED}"/>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28772</TotalTime>
  <Words>2394</Words>
  <Application>Microsoft Macintosh PowerPoint</Application>
  <PresentationFormat>On-screen Show (4:3)</PresentationFormat>
  <Paragraphs>392</Paragraphs>
  <Slides>46</Slides>
  <Notes>46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Arial</vt:lpstr>
      <vt:lpstr>Baskerville</vt:lpstr>
      <vt:lpstr>Calibri</vt:lpstr>
      <vt:lpstr>Helvetica Neue</vt:lpstr>
      <vt:lpstr>Helvetica Neue Light</vt:lpstr>
      <vt:lpstr>Roboto</vt:lpstr>
      <vt:lpstr>Wingdings</vt:lpstr>
      <vt:lpstr>Stanford</vt:lpstr>
      <vt:lpstr>BIOMEDIN 215  Data Science in Medicine</vt:lpstr>
      <vt:lpstr>Goals for today</vt:lpstr>
      <vt:lpstr>EHRs  clinical data warehouse</vt:lpstr>
      <vt:lpstr>How do data from EHRs end up in our hands?</vt:lpstr>
      <vt:lpstr>EHR data are prepared for research via an ETL process</vt:lpstr>
      <vt:lpstr>EHR data are prepared for research via an ETL process</vt:lpstr>
      <vt:lpstr>Complex database  complex ETL</vt:lpstr>
      <vt:lpstr>There are many, many clinical database schemas</vt:lpstr>
      <vt:lpstr>Community adoption is a major driver of CDM design</vt:lpstr>
      <vt:lpstr>The flagship “product” of OHDSI is the OMOP CDM</vt:lpstr>
      <vt:lpstr>OMOP CDM Version 5.3.1</vt:lpstr>
      <vt:lpstr>ETL to OMOP CDM results in records that are more compact</vt:lpstr>
      <vt:lpstr>The OMOP CDM tables</vt:lpstr>
      <vt:lpstr>PERSON</vt:lpstr>
      <vt:lpstr>CONDITION OCCURRENCE</vt:lpstr>
      <vt:lpstr>DRUG EXPOSURE</vt:lpstr>
      <vt:lpstr>MEASUREMENT</vt:lpstr>
      <vt:lpstr>OBSERVATION</vt:lpstr>
      <vt:lpstr>Breakout: Putting data into the OMOP CDM</vt:lpstr>
      <vt:lpstr>Populating the OMOP data tables using the OHDSI vocabularies</vt:lpstr>
      <vt:lpstr>Putting data into the OMOP CDM</vt:lpstr>
      <vt:lpstr>Putting data into the OMOP CDM</vt:lpstr>
      <vt:lpstr>The OHDSI Standardized Vocabularies</vt:lpstr>
      <vt:lpstr>OHDSI Concepts</vt:lpstr>
      <vt:lpstr>Tying it all together: using Vocabularies with the CDM</vt:lpstr>
      <vt:lpstr>Tying it all together: using Vocabularies with the CDM</vt:lpstr>
      <vt:lpstr>Tying it all together: using Vocabularies with the CDM</vt:lpstr>
      <vt:lpstr>Tying it all together: using Vocabularies with the CDM</vt:lpstr>
      <vt:lpstr> Getting data out of the OMOP CDM</vt:lpstr>
      <vt:lpstr>Working with Stanford’s OMOP CDM data</vt:lpstr>
      <vt:lpstr>What does this effort get us?</vt:lpstr>
      <vt:lpstr>20 minutes to run a study!</vt:lpstr>
      <vt:lpstr>PowerPoint Presentation</vt:lpstr>
      <vt:lpstr>Direct SQL access via BigQuery</vt:lpstr>
      <vt:lpstr>Query + analysis via Jupyter notebooks</vt:lpstr>
      <vt:lpstr>Online training and resources</vt:lpstr>
      <vt:lpstr>Remember</vt:lpstr>
      <vt:lpstr>Ready for the hands-on session?</vt:lpstr>
      <vt:lpstr>Self study</vt:lpstr>
      <vt:lpstr>VISIT OCCURRENCE</vt:lpstr>
      <vt:lpstr>PROCEDURE OCCURRENCE</vt:lpstr>
      <vt:lpstr>DRUG ERA</vt:lpstr>
      <vt:lpstr>CONDITION ERA</vt:lpstr>
      <vt:lpstr>Variable naming conventions</vt:lpstr>
      <vt:lpstr>Variable naming conventions</vt:lpstr>
      <vt:lpstr>Variable naming conventions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BIOMEDIN 215  Data Driven Medicine</dc:title>
  <cp:lastModifiedBy>Nigam Shah</cp:lastModifiedBy>
  <cp:revision>745</cp:revision>
  <cp:lastPrinted>2020-10-22T18:45:12Z</cp:lastPrinted>
  <dcterms:modified xsi:type="dcterms:W3CDTF">2024-10-09T00:34:31Z</dcterms:modified>
</cp:coreProperties>
</file>